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1"/>
  </p:notesMasterIdLst>
  <p:sldIdLst>
    <p:sldId id="297" r:id="rId2"/>
    <p:sldId id="258" r:id="rId3"/>
    <p:sldId id="260" r:id="rId4"/>
    <p:sldId id="259" r:id="rId5"/>
    <p:sldId id="299" r:id="rId6"/>
    <p:sldId id="316" r:id="rId7"/>
    <p:sldId id="300" r:id="rId8"/>
    <p:sldId id="315" r:id="rId9"/>
    <p:sldId id="301" r:id="rId10"/>
    <p:sldId id="311" r:id="rId11"/>
    <p:sldId id="302" r:id="rId12"/>
    <p:sldId id="264" r:id="rId13"/>
    <p:sldId id="321" r:id="rId14"/>
    <p:sldId id="303" r:id="rId15"/>
    <p:sldId id="314" r:id="rId16"/>
    <p:sldId id="304" r:id="rId17"/>
    <p:sldId id="324" r:id="rId18"/>
    <p:sldId id="305" r:id="rId19"/>
    <p:sldId id="319" r:id="rId20"/>
    <p:sldId id="306" r:id="rId21"/>
    <p:sldId id="298" r:id="rId22"/>
    <p:sldId id="307" r:id="rId23"/>
    <p:sldId id="335" r:id="rId24"/>
    <p:sldId id="336" r:id="rId25"/>
    <p:sldId id="308" r:id="rId26"/>
    <p:sldId id="269" r:id="rId27"/>
    <p:sldId id="309" r:id="rId28"/>
    <p:sldId id="317" r:id="rId29"/>
    <p:sldId id="328" r:id="rId3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Sora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C709E6-498C-42F6-B1B1-8D13FD0969F8}">
  <a:tblStyle styleId="{E2C709E6-498C-42F6-B1B1-8D13FD096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6B4A94-1412-4246-AD89-494D8D727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653902C0-87C7-F6F5-3FEB-F334A1EF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>
            <a:extLst>
              <a:ext uri="{FF2B5EF4-FFF2-40B4-BE49-F238E27FC236}">
                <a16:creationId xmlns:a16="http://schemas.microsoft.com/office/drawing/2014/main" id="{D7D587C2-95D4-FF2A-6296-24242ACCE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>
            <a:extLst>
              <a:ext uri="{FF2B5EF4-FFF2-40B4-BE49-F238E27FC236}">
                <a16:creationId xmlns:a16="http://schemas.microsoft.com/office/drawing/2014/main" id="{2E1CE703-2036-487C-23EB-2E2AAF32E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9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EA52DA7-C087-41BE-6DF2-3D6C7C33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dbc4d3a78_0_56:notes">
            <a:extLst>
              <a:ext uri="{FF2B5EF4-FFF2-40B4-BE49-F238E27FC236}">
                <a16:creationId xmlns:a16="http://schemas.microsoft.com/office/drawing/2014/main" id="{36A0F783-DACB-1357-E588-71CF38193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dbc4d3a78_0_56:notes">
            <a:extLst>
              <a:ext uri="{FF2B5EF4-FFF2-40B4-BE49-F238E27FC236}">
                <a16:creationId xmlns:a16="http://schemas.microsoft.com/office/drawing/2014/main" id="{B4230CE3-95A7-777B-EDB5-4B71B9BD8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7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707F089F-558A-E159-C27C-B5262603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90B10D1E-BD9D-F788-AD7A-9A3D05FD9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9784CD13-5D4B-B145-AF4A-89D28651D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2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bc4d3a7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dbc4d3a7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40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0C005225-BC6B-5739-94B6-6F9101B2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bc4d3a78_0_111:notes">
            <a:extLst>
              <a:ext uri="{FF2B5EF4-FFF2-40B4-BE49-F238E27FC236}">
                <a16:creationId xmlns:a16="http://schemas.microsoft.com/office/drawing/2014/main" id="{F105AC2F-AEBB-D30D-1672-A76A7E264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dbc4d3a78_0_111:notes">
            <a:extLst>
              <a:ext uri="{FF2B5EF4-FFF2-40B4-BE49-F238E27FC236}">
                <a16:creationId xmlns:a16="http://schemas.microsoft.com/office/drawing/2014/main" id="{0F38B4B1-E80F-9FCB-7EAB-5BA76836F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41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2876675F-90DA-C78A-F564-85DE0719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BEDEED05-904D-57E3-68D7-FEDECCABE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8E03F9BE-8D84-9527-7639-33F032E2C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35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89DDE5D8-A58D-4E99-9980-520B7CA4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dbc4d3a78_0_286:notes">
            <a:extLst>
              <a:ext uri="{FF2B5EF4-FFF2-40B4-BE49-F238E27FC236}">
                <a16:creationId xmlns:a16="http://schemas.microsoft.com/office/drawing/2014/main" id="{A4F39DF7-09EC-0BB7-7D17-74F485DB1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5dbc4d3a78_0_286:notes">
            <a:extLst>
              <a:ext uri="{FF2B5EF4-FFF2-40B4-BE49-F238E27FC236}">
                <a16:creationId xmlns:a16="http://schemas.microsoft.com/office/drawing/2014/main" id="{62CB10B2-E3E5-81EB-B8BB-E2821A294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391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D7AE56F1-2C22-69F6-CDC2-9E7FA680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46D29B51-283F-CA60-6CDB-C60F8ACE8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3F801D2C-2F03-68B0-7F71-62D12D36E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3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9F2FE484-E17C-25E4-05F9-DC5D8949C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dbc4d3a78_0_29:notes">
            <a:extLst>
              <a:ext uri="{FF2B5EF4-FFF2-40B4-BE49-F238E27FC236}">
                <a16:creationId xmlns:a16="http://schemas.microsoft.com/office/drawing/2014/main" id="{760DEAAA-E68E-AD21-651D-0632BFED8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dbc4d3a78_0_29:notes">
            <a:extLst>
              <a:ext uri="{FF2B5EF4-FFF2-40B4-BE49-F238E27FC236}">
                <a16:creationId xmlns:a16="http://schemas.microsoft.com/office/drawing/2014/main" id="{7182DE5B-FA4F-6EF2-94F9-CB9E9B474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778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E30535C2-6431-392B-B0F5-047F6BF9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5C2797A7-5839-1790-6B2E-AC139005D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80D5E959-3E6B-D562-639A-F01F237C1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34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5B75092D-736B-BB6A-435B-C0937A98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df0ea711e_0_5:notes">
            <a:extLst>
              <a:ext uri="{FF2B5EF4-FFF2-40B4-BE49-F238E27FC236}">
                <a16:creationId xmlns:a16="http://schemas.microsoft.com/office/drawing/2014/main" id="{EE4CE12B-478E-1F41-16F5-C69E548085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df0ea711e_0_5:notes">
            <a:extLst>
              <a:ext uri="{FF2B5EF4-FFF2-40B4-BE49-F238E27FC236}">
                <a16:creationId xmlns:a16="http://schemas.microsoft.com/office/drawing/2014/main" id="{0EADEB6C-09F8-29C3-AFFC-621C25F73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3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53ff0df6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53ff0df6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551ED131-C43B-40CC-F5FE-A2D0F3996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7DE2E0E7-A14D-6280-C40C-1571B9EBB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6CCDD501-41B6-D46E-FF79-9406F8622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11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5B8E14-9BDF-2DB7-98FC-9F706016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53ff0df64_0_62:notes">
            <a:extLst>
              <a:ext uri="{FF2B5EF4-FFF2-40B4-BE49-F238E27FC236}">
                <a16:creationId xmlns:a16="http://schemas.microsoft.com/office/drawing/2014/main" id="{D7338655-7AC6-CBB3-6158-5E1BBEDC9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53ff0df64_0_62:notes">
            <a:extLst>
              <a:ext uri="{FF2B5EF4-FFF2-40B4-BE49-F238E27FC236}">
                <a16:creationId xmlns:a16="http://schemas.microsoft.com/office/drawing/2014/main" id="{B852CF31-E142-E1C8-55DB-6957E6673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38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BFC58AD8-4425-8963-FDDE-061C1085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4F562545-0DE5-1ADD-0FB6-E78E3EF0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3853E7EA-7090-6A81-3818-B76ACAD5C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11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30ABDFA7-289F-7BD0-C1C0-BEC60EC5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bc4d3a78_0_111:notes">
            <a:extLst>
              <a:ext uri="{FF2B5EF4-FFF2-40B4-BE49-F238E27FC236}">
                <a16:creationId xmlns:a16="http://schemas.microsoft.com/office/drawing/2014/main" id="{7709B9D5-D80D-3D07-9425-B3BF41286C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dbc4d3a78_0_111:notes">
            <a:extLst>
              <a:ext uri="{FF2B5EF4-FFF2-40B4-BE49-F238E27FC236}">
                <a16:creationId xmlns:a16="http://schemas.microsoft.com/office/drawing/2014/main" id="{E2F75784-6430-953A-0FD3-A1BB68252D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5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DFB6B63-C6CD-54D7-3EE8-89FC120B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bc4d3a78_0_111:notes">
            <a:extLst>
              <a:ext uri="{FF2B5EF4-FFF2-40B4-BE49-F238E27FC236}">
                <a16:creationId xmlns:a16="http://schemas.microsoft.com/office/drawing/2014/main" id="{29E19EB1-DE2D-300B-F2FD-B0929760D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dbc4d3a78_0_111:notes">
            <a:extLst>
              <a:ext uri="{FF2B5EF4-FFF2-40B4-BE49-F238E27FC236}">
                <a16:creationId xmlns:a16="http://schemas.microsoft.com/office/drawing/2014/main" id="{6DDA42C9-751A-DBF6-7238-562C4736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8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C56A221A-4D10-1C71-1D0E-FA6B5E59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76DBAF88-06BF-5324-8E8B-D7991DED0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E596DA02-B30A-6D29-BB61-FC385D4148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578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dbc4d3a7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dbc4d3a7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DCB741F-5871-DF72-A7F7-4BAEE0A2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9CF765C8-1DCC-53F6-61FD-0003D4C30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0DA4BF92-FBC5-57A9-7059-9CF62672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466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F698B497-B0AC-B490-2D17-CA47A4B4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dbc4d3a78_0_56:notes">
            <a:extLst>
              <a:ext uri="{FF2B5EF4-FFF2-40B4-BE49-F238E27FC236}">
                <a16:creationId xmlns:a16="http://schemas.microsoft.com/office/drawing/2014/main" id="{770A3A0F-28CA-2616-FFFD-63DB46F08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dbc4d3a78_0_56:notes">
            <a:extLst>
              <a:ext uri="{FF2B5EF4-FFF2-40B4-BE49-F238E27FC236}">
                <a16:creationId xmlns:a16="http://schemas.microsoft.com/office/drawing/2014/main" id="{E200D4A8-7D00-A769-241C-BF7193E89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71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dbc4d3a7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dbc4d3a7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03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24A498FA-BCE2-5653-0FF2-FE5E56DCF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31978F7E-3DFE-AB6E-A857-90486BF17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F690B5D0-42D3-A197-6780-C8B8BB2D24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398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458A15C5-9A7C-6455-1E8D-9F18735C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dbc4d3a78_0_56:notes">
            <a:extLst>
              <a:ext uri="{FF2B5EF4-FFF2-40B4-BE49-F238E27FC236}">
                <a16:creationId xmlns:a16="http://schemas.microsoft.com/office/drawing/2014/main" id="{EB4C7668-094B-FF2B-6412-27CB5248B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dbc4d3a78_0_56:notes">
            <a:extLst>
              <a:ext uri="{FF2B5EF4-FFF2-40B4-BE49-F238E27FC236}">
                <a16:creationId xmlns:a16="http://schemas.microsoft.com/office/drawing/2014/main" id="{66B18E72-F538-599F-8F51-101AA8E35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561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98D23C17-D091-15BF-70A6-AAF82B02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D049090A-497E-A94D-6742-CB3063342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8A544A39-296F-2F91-08CB-CFF5A462F4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08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FCBC0BD-3492-BA14-8F77-2F6B6BED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dbc4d3a78_0_56:notes">
            <a:extLst>
              <a:ext uri="{FF2B5EF4-FFF2-40B4-BE49-F238E27FC236}">
                <a16:creationId xmlns:a16="http://schemas.microsoft.com/office/drawing/2014/main" id="{03C2C3F4-C416-2767-858D-119F2F2A1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dbc4d3a78_0_56:notes">
            <a:extLst>
              <a:ext uri="{FF2B5EF4-FFF2-40B4-BE49-F238E27FC236}">
                <a16:creationId xmlns:a16="http://schemas.microsoft.com/office/drawing/2014/main" id="{420F5D7D-44F8-FC68-3EF8-28AB4FDE5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3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7452149-22D3-4A4E-F70D-63265AC3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53ff0df64_0_20:notes">
            <a:extLst>
              <a:ext uri="{FF2B5EF4-FFF2-40B4-BE49-F238E27FC236}">
                <a16:creationId xmlns:a16="http://schemas.microsoft.com/office/drawing/2014/main" id="{63D9C19F-4D2C-8154-C13A-0843F29C5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53ff0df64_0_20:notes">
            <a:extLst>
              <a:ext uri="{FF2B5EF4-FFF2-40B4-BE49-F238E27FC236}">
                <a16:creationId xmlns:a16="http://schemas.microsoft.com/office/drawing/2014/main" id="{E1D6EC40-84E7-7413-42F3-074AA0C55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4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l="21724" r="21730"/>
          <a:stretch/>
        </p:blipFill>
        <p:spPr>
          <a:xfrm>
            <a:off x="2274030" y="285796"/>
            <a:ext cx="4595700" cy="45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>
            <a:off x="6869970" y="285796"/>
            <a:ext cx="4595700" cy="4572300"/>
          </a:xfrm>
          <a:prstGeom prst="chord">
            <a:avLst>
              <a:gd name="adj1" fmla="val 5407946"/>
              <a:gd name="adj2" fmla="val 16178794"/>
            </a:avLst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name="adj1" fmla="val 5396187"/>
              <a:gd name="adj2" fmla="val 16190556"/>
            </a:avLst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84682" y="1347575"/>
            <a:ext cx="6774600" cy="18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84550" y="3386450"/>
            <a:ext cx="677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 amt="30000"/>
          </a:blip>
          <a:srcRect l="1865" r="41588"/>
          <a:stretch/>
        </p:blipFill>
        <p:spPr>
          <a:xfrm>
            <a:off x="8430700" y="3164396"/>
            <a:ext cx="1989300" cy="1979100"/>
          </a:xfrm>
          <a:prstGeom prst="chord">
            <a:avLst>
              <a:gd name="adj1" fmla="val 5407946"/>
              <a:gd name="adj2" fmla="val 16178794"/>
            </a:avLst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30000"/>
          </a:blip>
          <a:srcRect r="43454"/>
          <a:stretch/>
        </p:blipFill>
        <p:spPr>
          <a:xfrm rot="10800000">
            <a:off x="-1284450" y="4"/>
            <a:ext cx="1989300" cy="1979400"/>
          </a:xfrm>
          <a:prstGeom prst="chord">
            <a:avLst>
              <a:gd name="adj1" fmla="val 5396187"/>
              <a:gd name="adj2" fmla="val 16190556"/>
            </a:avLst>
          </a:prstGeom>
          <a:noFill/>
          <a:ln>
            <a:noFill/>
          </a:ln>
        </p:spPr>
      </p:pic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"/>
          </p:nvPr>
        </p:nvSpPr>
        <p:spPr>
          <a:xfrm>
            <a:off x="724399" y="1845400"/>
            <a:ext cx="20925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2"/>
          </p:nvPr>
        </p:nvSpPr>
        <p:spPr>
          <a:xfrm>
            <a:off x="3519204" y="1845400"/>
            <a:ext cx="20970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3"/>
          </p:nvPr>
        </p:nvSpPr>
        <p:spPr>
          <a:xfrm>
            <a:off x="6318496" y="1845400"/>
            <a:ext cx="20970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4"/>
          </p:nvPr>
        </p:nvSpPr>
        <p:spPr>
          <a:xfrm>
            <a:off x="724399" y="3589650"/>
            <a:ext cx="20925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5"/>
          </p:nvPr>
        </p:nvSpPr>
        <p:spPr>
          <a:xfrm>
            <a:off x="3519204" y="3589650"/>
            <a:ext cx="20970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6"/>
          </p:nvPr>
        </p:nvSpPr>
        <p:spPr>
          <a:xfrm>
            <a:off x="6318496" y="3589650"/>
            <a:ext cx="2097000" cy="98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7"/>
          </p:nvPr>
        </p:nvSpPr>
        <p:spPr>
          <a:xfrm>
            <a:off x="720000" y="1235300"/>
            <a:ext cx="20925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8"/>
          </p:nvPr>
        </p:nvSpPr>
        <p:spPr>
          <a:xfrm>
            <a:off x="3519194" y="1235300"/>
            <a:ext cx="20970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9"/>
          </p:nvPr>
        </p:nvSpPr>
        <p:spPr>
          <a:xfrm>
            <a:off x="6322885" y="1235300"/>
            <a:ext cx="20970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3"/>
          </p:nvPr>
        </p:nvSpPr>
        <p:spPr>
          <a:xfrm>
            <a:off x="720000" y="3007600"/>
            <a:ext cx="20925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4"/>
          </p:nvPr>
        </p:nvSpPr>
        <p:spPr>
          <a:xfrm>
            <a:off x="3519194" y="3007600"/>
            <a:ext cx="20970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5"/>
          </p:nvPr>
        </p:nvSpPr>
        <p:spPr>
          <a:xfrm>
            <a:off x="6322885" y="3007600"/>
            <a:ext cx="20970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6" name="Google Shape;176;p18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77" name="Google Shape;177;p18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8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 amt="30000"/>
          </a:blip>
          <a:srcRect l="21690" r="21764"/>
          <a:stretch/>
        </p:blipFill>
        <p:spPr>
          <a:xfrm rot="-5400000">
            <a:off x="7257075" y="-1959000"/>
            <a:ext cx="3873900" cy="38541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82" name="Google Shape;182;p19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4" name="Google Shape;184;p19"/>
          <p:cNvPicPr preferRelativeResize="0"/>
          <p:nvPr/>
        </p:nvPicPr>
        <p:blipFill rotWithShape="1">
          <a:blip r:embed="rId2">
            <a:alphaModFix amt="30000"/>
          </a:blip>
          <a:srcRect r="43454"/>
          <a:stretch/>
        </p:blipFill>
        <p:spPr>
          <a:xfrm rot="5400000">
            <a:off x="-1704150" y="3503075"/>
            <a:ext cx="3354900" cy="33378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 amt="30000"/>
          </a:blip>
          <a:srcRect l="13616" r="29838"/>
          <a:stretch/>
        </p:blipFill>
        <p:spPr>
          <a:xfrm rot="10800000" flipH="1">
            <a:off x="6868909" y="-2313328"/>
            <a:ext cx="4572300" cy="45489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 amt="30000"/>
          </a:blip>
          <a:srcRect l="20548" r="22906"/>
          <a:stretch/>
        </p:blipFill>
        <p:spPr>
          <a:xfrm flipH="1">
            <a:off x="-1840060" y="3375950"/>
            <a:ext cx="3633900" cy="36153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grpSp>
        <p:nvGrpSpPr>
          <p:cNvPr id="213" name="Google Shape;213;p23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214" name="Google Shape;214;p23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3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2">
            <a:alphaModFix amt="30000"/>
          </a:blip>
          <a:srcRect l="3794" r="39660"/>
          <a:stretch/>
        </p:blipFill>
        <p:spPr>
          <a:xfrm>
            <a:off x="8430700" y="3164396"/>
            <a:ext cx="1989300" cy="1979100"/>
          </a:xfrm>
          <a:prstGeom prst="chord">
            <a:avLst>
              <a:gd name="adj1" fmla="val 5407946"/>
              <a:gd name="adj2" fmla="val 16178794"/>
            </a:avLst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2">
            <a:alphaModFix amt="30000"/>
          </a:blip>
          <a:srcRect l="5028" t="5978" r="45182" b="5969"/>
          <a:stretch/>
        </p:blipFill>
        <p:spPr>
          <a:xfrm rot="10800000">
            <a:off x="-1284450" y="4"/>
            <a:ext cx="1989300" cy="1979400"/>
          </a:xfrm>
          <a:prstGeom prst="chord">
            <a:avLst>
              <a:gd name="adj1" fmla="val 5396187"/>
              <a:gd name="adj2" fmla="val 16190556"/>
            </a:avLst>
          </a:prstGeom>
          <a:noFill/>
          <a:ln>
            <a:noFill/>
          </a:ln>
        </p:spPr>
      </p:pic>
      <p:grpSp>
        <p:nvGrpSpPr>
          <p:cNvPr id="219" name="Google Shape;219;p24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220" name="Google Shape;220;p24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24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 rot="-5400000">
            <a:off x="6876175" y="-2315175"/>
            <a:ext cx="4595700" cy="45723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60876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1924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31924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 hasCustomPrompt="1"/>
          </p:nvPr>
        </p:nvSpPr>
        <p:spPr>
          <a:xfrm>
            <a:off x="6087600" y="31924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715100" y="189922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3403800" y="189922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6092500" y="189922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15100" y="384017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03800" y="384017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092500" y="3840175"/>
            <a:ext cx="2336400" cy="80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 amt="30000"/>
          </a:blip>
          <a:srcRect r="43454"/>
          <a:stretch/>
        </p:blipFill>
        <p:spPr>
          <a:xfrm rot="5400000">
            <a:off x="-1851770" y="3338329"/>
            <a:ext cx="3652500" cy="36339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grpSp>
        <p:nvGrpSpPr>
          <p:cNvPr id="113" name="Google Shape;113;p13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14" name="Google Shape;114;p13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4868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 rot="10800000">
            <a:off x="-2251945" y="285554"/>
            <a:ext cx="4595700" cy="4572300"/>
          </a:xfrm>
          <a:prstGeom prst="chord">
            <a:avLst>
              <a:gd name="adj1" fmla="val 5288049"/>
              <a:gd name="adj2" fmla="val 16311946"/>
            </a:avLst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 amt="30000"/>
          </a:blip>
          <a:srcRect l="-5" r="43460"/>
          <a:stretch/>
        </p:blipFill>
        <p:spPr>
          <a:xfrm>
            <a:off x="5931000" y="-1747950"/>
            <a:ext cx="3267900" cy="3251400"/>
          </a:xfrm>
          <a:prstGeom prst="chord">
            <a:avLst>
              <a:gd name="adj1" fmla="val 204041"/>
              <a:gd name="adj2" fmla="val 10569870"/>
            </a:avLst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30000"/>
          </a:blip>
          <a:srcRect l="38512" r="4942"/>
          <a:stretch/>
        </p:blipFill>
        <p:spPr>
          <a:xfrm rot="10800000">
            <a:off x="4779702" y="4042052"/>
            <a:ext cx="2814900" cy="2800500"/>
          </a:xfrm>
          <a:prstGeom prst="chord">
            <a:avLst>
              <a:gd name="adj1" fmla="val 687280"/>
              <a:gd name="adj2" fmla="val 10126043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720000" y="1508175"/>
            <a:ext cx="2636400" cy="30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 amt="30000"/>
          </a:blip>
          <a:srcRect l="13616" r="29838"/>
          <a:stretch/>
        </p:blipFill>
        <p:spPr>
          <a:xfrm rot="10800000" flipH="1">
            <a:off x="6868909" y="-2313328"/>
            <a:ext cx="4572300" cy="45489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2">
            <a:alphaModFix amt="30000"/>
          </a:blip>
          <a:srcRect l="20548" r="22906"/>
          <a:stretch/>
        </p:blipFill>
        <p:spPr>
          <a:xfrm flipH="1">
            <a:off x="-1840060" y="3375950"/>
            <a:ext cx="3633900" cy="3615300"/>
          </a:xfrm>
          <a:prstGeom prst="pie">
            <a:avLst>
              <a:gd name="adj1" fmla="val 10798275"/>
              <a:gd name="adj2" fmla="val 16200000"/>
            </a:avLst>
          </a:prstGeom>
          <a:noFill/>
          <a:ln>
            <a:noFill/>
          </a:ln>
        </p:spPr>
      </p:pic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4951425" y="1333425"/>
            <a:ext cx="3623400" cy="335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0" name="Google Shape;60;p7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61" name="Google Shape;61;p7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 rot="10800000">
            <a:off x="-2251945" y="285554"/>
            <a:ext cx="4595700" cy="4572300"/>
          </a:xfrm>
          <a:prstGeom prst="chord">
            <a:avLst>
              <a:gd name="adj1" fmla="val 5288049"/>
              <a:gd name="adj2" fmla="val 16311946"/>
            </a:avLst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30000"/>
          </a:blip>
          <a:srcRect l="-5" r="43460"/>
          <a:stretch/>
        </p:blipFill>
        <p:spPr>
          <a:xfrm>
            <a:off x="5931000" y="-1747950"/>
            <a:ext cx="3267900" cy="3251400"/>
          </a:xfrm>
          <a:prstGeom prst="chord">
            <a:avLst>
              <a:gd name="adj1" fmla="val 204041"/>
              <a:gd name="adj2" fmla="val 10569870"/>
            </a:avLst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30000"/>
          </a:blip>
          <a:srcRect l="38512" r="4942"/>
          <a:stretch/>
        </p:blipFill>
        <p:spPr>
          <a:xfrm rot="10800000">
            <a:off x="4779702" y="4042052"/>
            <a:ext cx="2814900" cy="2800500"/>
          </a:xfrm>
          <a:prstGeom prst="chord">
            <a:avLst>
              <a:gd name="adj1" fmla="val 687280"/>
              <a:gd name="adj2" fmla="val 10126043"/>
            </a:avLst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69" name="Google Shape;69;p8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30000"/>
          </a:blip>
          <a:srcRect r="43454"/>
          <a:stretch/>
        </p:blipFill>
        <p:spPr>
          <a:xfrm>
            <a:off x="2274030" y="285796"/>
            <a:ext cx="4595700" cy="4572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3" name="Google Shape;73;p9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74" name="Google Shape;74;p9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9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241400" y="1613453"/>
            <a:ext cx="46611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241500" y="2897350"/>
            <a:ext cx="46611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 amt="30000"/>
          </a:blip>
          <a:srcRect l="1865" r="41588"/>
          <a:stretch/>
        </p:blipFill>
        <p:spPr>
          <a:xfrm>
            <a:off x="6869970" y="285796"/>
            <a:ext cx="4595700" cy="4572300"/>
          </a:xfrm>
          <a:prstGeom prst="chord">
            <a:avLst>
              <a:gd name="adj1" fmla="val 5407946"/>
              <a:gd name="adj2" fmla="val 16178794"/>
            </a:avLst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2">
            <a:alphaModFix amt="30000"/>
          </a:blip>
          <a:srcRect r="43454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name="adj1" fmla="val 5396187"/>
              <a:gd name="adj2" fmla="val 16190556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>
            <a:off x="6869970" y="285796"/>
            <a:ext cx="4595700" cy="4572300"/>
          </a:xfrm>
          <a:prstGeom prst="chord">
            <a:avLst>
              <a:gd name="adj1" fmla="val 5407946"/>
              <a:gd name="adj2" fmla="val 16178794"/>
            </a:avLst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 amt="30000"/>
          </a:blip>
          <a:srcRect l="40000" r="3454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name="adj1" fmla="val 5396187"/>
              <a:gd name="adj2" fmla="val 16190556"/>
            </a:avLst>
          </a:prstGeom>
          <a:noFill/>
          <a:ln>
            <a:noFill/>
          </a:ln>
        </p:spPr>
      </p:pic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85" name="Google Shape;85;p10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100025" y="3957875"/>
            <a:ext cx="49440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 amt="30000"/>
          </a:blip>
          <a:srcRect l="38512" r="4942"/>
          <a:stretch/>
        </p:blipFill>
        <p:spPr>
          <a:xfrm rot="5400000">
            <a:off x="8048550" y="-45100"/>
            <a:ext cx="2814900" cy="2800500"/>
          </a:xfrm>
          <a:prstGeom prst="chord">
            <a:avLst>
              <a:gd name="adj1" fmla="val 687280"/>
              <a:gd name="adj2" fmla="val 10126043"/>
            </a:avLst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 amt="30000"/>
          </a:blip>
          <a:srcRect l="-5" r="43460"/>
          <a:stretch/>
        </p:blipFill>
        <p:spPr>
          <a:xfrm rot="10800000">
            <a:off x="1" y="4071150"/>
            <a:ext cx="2333100" cy="2321400"/>
          </a:xfrm>
          <a:prstGeom prst="chord">
            <a:avLst>
              <a:gd name="adj1" fmla="val 204041"/>
              <a:gd name="adj2" fmla="val 10569870"/>
            </a:avLst>
          </a:prstGeom>
          <a:noFill/>
          <a:ln>
            <a:noFill/>
          </a:ln>
        </p:spPr>
      </p:pic>
      <p:grpSp>
        <p:nvGrpSpPr>
          <p:cNvPr id="121" name="Google Shape;121;p14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22" name="Google Shape;122;p14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4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 amt="30000"/>
          </a:blip>
          <a:srcRect l="1096" r="42357"/>
          <a:stretch/>
        </p:blipFill>
        <p:spPr>
          <a:xfrm rot="5400000">
            <a:off x="-2309845" y="-2311404"/>
            <a:ext cx="4595700" cy="4572300"/>
          </a:xfrm>
          <a:prstGeom prst="pie">
            <a:avLst>
              <a:gd name="adj1" fmla="val 16199781"/>
              <a:gd name="adj2" fmla="val 17907"/>
            </a:avLst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 amt="30000"/>
          </a:blip>
          <a:srcRect l="21724" r="21730"/>
          <a:stretch/>
        </p:blipFill>
        <p:spPr>
          <a:xfrm>
            <a:off x="7179000" y="4181625"/>
            <a:ext cx="1965000" cy="1955100"/>
          </a:xfrm>
          <a:prstGeom prst="pie">
            <a:avLst>
              <a:gd name="adj1" fmla="val 10774448"/>
              <a:gd name="adj2" fmla="val 17907"/>
            </a:avLst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20012" y="2471925"/>
            <a:ext cx="2149800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3497106" y="2471925"/>
            <a:ext cx="2149800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6274224" y="2471925"/>
            <a:ext cx="2149800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39" name="Google Shape;139;p16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6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720012" y="1688200"/>
            <a:ext cx="2149800" cy="8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5"/>
          </p:nvPr>
        </p:nvSpPr>
        <p:spPr>
          <a:xfrm>
            <a:off x="3497099" y="1688200"/>
            <a:ext cx="2149800" cy="8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6"/>
          </p:nvPr>
        </p:nvSpPr>
        <p:spPr>
          <a:xfrm>
            <a:off x="6274211" y="1688200"/>
            <a:ext cx="2149800" cy="8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2" r:id="rId9"/>
    <p:sldLayoutId id="2147483664" r:id="rId10"/>
    <p:sldLayoutId id="2147483665" r:id="rId11"/>
    <p:sldLayoutId id="2147483669" r:id="rId12"/>
    <p:sldLayoutId id="2147483670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345C99AF-5119-3229-0232-BC631697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>
            <a:extLst>
              <a:ext uri="{FF2B5EF4-FFF2-40B4-BE49-F238E27FC236}">
                <a16:creationId xmlns:a16="http://schemas.microsoft.com/office/drawing/2014/main" id="{D9B5E4C0-5D6B-ACB1-AC77-2914180B31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98187" y="1355069"/>
            <a:ext cx="3547588" cy="18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Stockify</a:t>
            </a:r>
            <a:endParaRPr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3" name="Google Shape;233;p28">
            <a:extLst>
              <a:ext uri="{FF2B5EF4-FFF2-40B4-BE49-F238E27FC236}">
                <a16:creationId xmlns:a16="http://schemas.microsoft.com/office/drawing/2014/main" id="{2F19A414-0EFF-4A5D-19E6-0D80E63E9F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4577" y="3304005"/>
            <a:ext cx="363480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i="1" dirty="0"/>
              <a:t>“Deja de adivinar, empieza a anticipar.”</a:t>
            </a:r>
            <a:endParaRPr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1A4A5B-33D0-74C2-FCB1-92567CF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39" t="1266" r="19991" b="32266"/>
          <a:stretch>
            <a:fillRect/>
          </a:stretch>
        </p:blipFill>
        <p:spPr>
          <a:xfrm>
            <a:off x="3706297" y="528735"/>
            <a:ext cx="1731365" cy="16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8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3C045408-CC29-533F-8F25-12B55F02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>
            <a:extLst>
              <a:ext uri="{FF2B5EF4-FFF2-40B4-BE49-F238E27FC236}">
                <a16:creationId xmlns:a16="http://schemas.microsoft.com/office/drawing/2014/main" id="{CBDA09B4-8491-463A-DFC0-6D2FA47F2CA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76" y="2475810"/>
            <a:ext cx="21498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MX" sz="2000" dirty="0"/>
              <a:t>Predicción confiable de consumo</a:t>
            </a:r>
            <a:endParaRPr sz="2000" dirty="0"/>
          </a:p>
        </p:txBody>
      </p:sp>
      <p:sp>
        <p:nvSpPr>
          <p:cNvPr id="294" name="Google Shape;294;p34">
            <a:extLst>
              <a:ext uri="{FF2B5EF4-FFF2-40B4-BE49-F238E27FC236}">
                <a16:creationId xmlns:a16="http://schemas.microsoft.com/office/drawing/2014/main" id="{50993706-401A-F8E5-5E7F-9A0E0A21EC4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97063" y="2475810"/>
            <a:ext cx="21498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MX" sz="2000" dirty="0"/>
              <a:t>Gestión simple de inventario</a:t>
            </a:r>
            <a:endParaRPr sz="2000" dirty="0"/>
          </a:p>
        </p:txBody>
      </p:sp>
      <p:sp>
        <p:nvSpPr>
          <p:cNvPr id="295" name="Google Shape;295;p34">
            <a:extLst>
              <a:ext uri="{FF2B5EF4-FFF2-40B4-BE49-F238E27FC236}">
                <a16:creationId xmlns:a16="http://schemas.microsoft.com/office/drawing/2014/main" id="{887D4F9E-564A-4895-9079-273C94CC22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74175" y="2475810"/>
            <a:ext cx="21498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MX" sz="2000" dirty="0"/>
              <a:t>Decisiones rápidas y rentables</a:t>
            </a:r>
            <a:endParaRPr sz="2000" dirty="0"/>
          </a:p>
        </p:txBody>
      </p:sp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5F89E0CE-0176-312C-48AC-9632F8FFD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76" y="34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297" name="Google Shape;297;p34">
            <a:extLst>
              <a:ext uri="{FF2B5EF4-FFF2-40B4-BE49-F238E27FC236}">
                <a16:creationId xmlns:a16="http://schemas.microsoft.com/office/drawing/2014/main" id="{957891C3-4D93-3637-A568-BFB84E4533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76" y="3259535"/>
            <a:ext cx="2149800" cy="126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sz="1400" dirty="0"/>
              <a:t>Anticipa qué productos se venderán más y en qué cantidad, evitando quiebres de stock.</a:t>
            </a:r>
            <a:endParaRPr sz="1400" dirty="0"/>
          </a:p>
        </p:txBody>
      </p:sp>
      <p:sp>
        <p:nvSpPr>
          <p:cNvPr id="298" name="Google Shape;298;p34">
            <a:extLst>
              <a:ext uri="{FF2B5EF4-FFF2-40B4-BE49-F238E27FC236}">
                <a16:creationId xmlns:a16="http://schemas.microsoft.com/office/drawing/2014/main" id="{89A6968A-2345-5C0A-A9FB-62AF19F00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7070" y="3259535"/>
            <a:ext cx="2149800" cy="126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sz="1400" dirty="0"/>
              <a:t>Controla insumos de manera centralizada y en tiempo real, reduciendo errores y pérdidas.</a:t>
            </a:r>
            <a:endParaRPr sz="1400" dirty="0"/>
          </a:p>
        </p:txBody>
      </p:sp>
      <p:sp>
        <p:nvSpPr>
          <p:cNvPr id="299" name="Google Shape;299;p34">
            <a:extLst>
              <a:ext uri="{FF2B5EF4-FFF2-40B4-BE49-F238E27FC236}">
                <a16:creationId xmlns:a16="http://schemas.microsoft.com/office/drawing/2014/main" id="{20C5D04F-01D4-2633-1E81-0DC5BED446B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74188" y="3259535"/>
            <a:ext cx="2149800" cy="126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sz="1400" dirty="0"/>
              <a:t>Transforma los datos en acciones claras que ayudan a ahorrar costos y aumentar ganancias.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B85EEF-29FA-FB94-A1F3-2467940B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56" y="1297478"/>
            <a:ext cx="799203" cy="7992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3DD6CF-4883-CD2A-7058-3751170B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398" y="1297478"/>
            <a:ext cx="799203" cy="7992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1183D3-D6FA-5964-080F-09BD3D65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941" y="1297478"/>
            <a:ext cx="799203" cy="7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build="p"/>
      <p:bldP spid="294" grpId="0" build="p"/>
      <p:bldP spid="295" grpId="0" build="p"/>
      <p:bldP spid="297" grpId="0" build="p"/>
      <p:bldP spid="298" grpId="0" build="p"/>
      <p:bldP spid="2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B0F53783-BF2C-B23B-F61A-30733FC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1CF830-EF09-67A5-389F-2B6290C7B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4" y="315323"/>
            <a:ext cx="4555361" cy="4512854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9C1367CD-9663-EC17-B86B-140830D5A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22C27F5D-ABFD-15D1-1321-07F2F6E78EB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CCF743FE-FFB7-294C-3836-F77550FA8374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171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subTitle" idx="4"/>
          </p:nvPr>
        </p:nvSpPr>
        <p:spPr>
          <a:xfrm>
            <a:off x="720000" y="3800425"/>
            <a:ext cx="209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Reportes claros y en tiempo real</a:t>
            </a:r>
            <a:r>
              <a:rPr lang="es-ES" dirty="0"/>
              <a:t> que apoyen la toma de decisiones rápidas y fundamentadas.</a:t>
            </a:r>
            <a:endParaRPr dirty="0"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724399" y="1845400"/>
            <a:ext cx="209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Registro confiable de inventario y movimientos</a:t>
            </a:r>
            <a:r>
              <a:rPr lang="es-ES" dirty="0"/>
              <a:t> de productos, asegurando trazabilidad y reducción de errores manuales.</a:t>
            </a:r>
            <a:endParaRPr dirty="0"/>
          </a:p>
        </p:txBody>
      </p:sp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720000" y="306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 Funcionales (RF)</a:t>
            </a:r>
            <a:endParaRPr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2"/>
          </p:nvPr>
        </p:nvSpPr>
        <p:spPr>
          <a:xfrm>
            <a:off x="3552761" y="1849218"/>
            <a:ext cx="20970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Integración con sistemas externos</a:t>
            </a:r>
            <a:r>
              <a:rPr lang="es-ES" dirty="0"/>
              <a:t> de ventas, facturación y proveedores para centralizar la información.</a:t>
            </a:r>
            <a:endParaRPr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3"/>
          </p:nvPr>
        </p:nvSpPr>
        <p:spPr>
          <a:xfrm>
            <a:off x="6318496" y="1845400"/>
            <a:ext cx="20970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b="1" dirty="0"/>
              <a:t>Alertas tempranas de stock</a:t>
            </a:r>
            <a:r>
              <a:rPr lang="es-MX" dirty="0"/>
              <a:t> que anticipen faltantes, excesos o inconsistencias en el inventario.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6"/>
          </p:nvPr>
        </p:nvSpPr>
        <p:spPr>
          <a:xfrm>
            <a:off x="6318496" y="3589650"/>
            <a:ext cx="20970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Predicción de consumo y gastos futuros</a:t>
            </a:r>
            <a:r>
              <a:rPr lang="es-ES" dirty="0"/>
              <a:t>, entregando recomendaciones de reabastecimiento de forma proactiva.</a:t>
            </a:r>
            <a:endParaRPr dirty="0"/>
          </a:p>
        </p:txBody>
      </p:sp>
      <p:cxnSp>
        <p:nvCxnSpPr>
          <p:cNvPr id="330" name="Google Shape;330;p36"/>
          <p:cNvCxnSpPr/>
          <p:nvPr/>
        </p:nvCxnSpPr>
        <p:spPr>
          <a:xfrm>
            <a:off x="3155413" y="1307675"/>
            <a:ext cx="0" cy="324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6"/>
          <p:cNvCxnSpPr/>
          <p:nvPr/>
        </p:nvCxnSpPr>
        <p:spPr>
          <a:xfrm>
            <a:off x="5979988" y="1307675"/>
            <a:ext cx="0" cy="324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F93B3546-8026-4F87-2BE8-1F0BBC5C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53" y="1220125"/>
            <a:ext cx="625275" cy="6252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1A15A8-AE37-717B-FC10-A9CC3DFC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053" y="3175149"/>
            <a:ext cx="625276" cy="62527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1DD76C7-615C-DA46-850A-CCDA97AE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623" y="1220123"/>
            <a:ext cx="625275" cy="6252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D1C9ED7-3423-7327-A6B0-80BD6F5A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58" y="1220124"/>
            <a:ext cx="625275" cy="62527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DBED8FE-95D5-7497-02E4-CFA9C3307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57" y="2964375"/>
            <a:ext cx="625275" cy="6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FDF9641-30AB-3F5A-C3B4-AE67E77F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>
            <a:extLst>
              <a:ext uri="{FF2B5EF4-FFF2-40B4-BE49-F238E27FC236}">
                <a16:creationId xmlns:a16="http://schemas.microsoft.com/office/drawing/2014/main" id="{4501C2D8-3A65-BED2-AC7D-C8B78B8BA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 No Funcionales (RNF)</a:t>
            </a:r>
            <a:endParaRPr dirty="0"/>
          </a:p>
        </p:txBody>
      </p:sp>
      <p:sp>
        <p:nvSpPr>
          <p:cNvPr id="26" name="Google Shape;1078;p10">
            <a:extLst>
              <a:ext uri="{FF2B5EF4-FFF2-40B4-BE49-F238E27FC236}">
                <a16:creationId xmlns:a16="http://schemas.microsoft.com/office/drawing/2014/main" id="{C1AA728B-272D-7461-526C-5504FD2511FF}"/>
              </a:ext>
            </a:extLst>
          </p:cNvPr>
          <p:cNvSpPr/>
          <p:nvPr/>
        </p:nvSpPr>
        <p:spPr>
          <a:xfrm>
            <a:off x="3029226" y="1141599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079;p10">
            <a:extLst>
              <a:ext uri="{FF2B5EF4-FFF2-40B4-BE49-F238E27FC236}">
                <a16:creationId xmlns:a16="http://schemas.microsoft.com/office/drawing/2014/main" id="{1A7E024E-B340-FC8A-98D4-E5B91B16A02B}"/>
              </a:ext>
            </a:extLst>
          </p:cNvPr>
          <p:cNvSpPr/>
          <p:nvPr/>
        </p:nvSpPr>
        <p:spPr>
          <a:xfrm>
            <a:off x="4736496" y="1141599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080;p10">
            <a:extLst>
              <a:ext uri="{FF2B5EF4-FFF2-40B4-BE49-F238E27FC236}">
                <a16:creationId xmlns:a16="http://schemas.microsoft.com/office/drawing/2014/main" id="{D162B021-79B3-E139-F256-799D78D79271}"/>
              </a:ext>
            </a:extLst>
          </p:cNvPr>
          <p:cNvSpPr/>
          <p:nvPr/>
        </p:nvSpPr>
        <p:spPr>
          <a:xfrm>
            <a:off x="4736496" y="2594791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81;p10">
            <a:extLst>
              <a:ext uri="{FF2B5EF4-FFF2-40B4-BE49-F238E27FC236}">
                <a16:creationId xmlns:a16="http://schemas.microsoft.com/office/drawing/2014/main" id="{8762DA6C-B704-27EE-6FFC-C80DE0610D7C}"/>
              </a:ext>
            </a:extLst>
          </p:cNvPr>
          <p:cNvSpPr/>
          <p:nvPr/>
        </p:nvSpPr>
        <p:spPr>
          <a:xfrm>
            <a:off x="3029226" y="2583238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83;p10">
            <a:extLst>
              <a:ext uri="{FF2B5EF4-FFF2-40B4-BE49-F238E27FC236}">
                <a16:creationId xmlns:a16="http://schemas.microsoft.com/office/drawing/2014/main" id="{1E724CFF-A24D-8AF3-1E01-0ECEEDF4FFAD}"/>
              </a:ext>
            </a:extLst>
          </p:cNvPr>
          <p:cNvSpPr txBox="1">
            <a:spLocks noGrp="1"/>
          </p:cNvSpPr>
          <p:nvPr/>
        </p:nvSpPr>
        <p:spPr>
          <a:xfrm>
            <a:off x="742161" y="3211332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n" sz="1200" dirty="0">
                <a:latin typeface="Roboto"/>
                <a:ea typeface="Roboto"/>
                <a:cs typeface="Roboto"/>
              </a:rPr>
              <a:t>Acceso permanente desde cualquier lugar o dispositivo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1" name="Google Shape;1084;p10">
            <a:extLst>
              <a:ext uri="{FF2B5EF4-FFF2-40B4-BE49-F238E27FC236}">
                <a16:creationId xmlns:a16="http://schemas.microsoft.com/office/drawing/2014/main" id="{A549A16D-E412-AA67-F965-3270CB580BC8}"/>
              </a:ext>
            </a:extLst>
          </p:cNvPr>
          <p:cNvSpPr txBox="1">
            <a:spLocks noGrp="1"/>
          </p:cNvSpPr>
          <p:nvPr/>
        </p:nvSpPr>
        <p:spPr>
          <a:xfrm>
            <a:off x="742161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Escalabilidad</a:t>
            </a:r>
            <a:endParaRPr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32" name="Google Shape;1085;p10">
            <a:extLst>
              <a:ext uri="{FF2B5EF4-FFF2-40B4-BE49-F238E27FC236}">
                <a16:creationId xmlns:a16="http://schemas.microsoft.com/office/drawing/2014/main" id="{7938B4EE-A8C1-64EE-FC52-11E1C7125707}"/>
              </a:ext>
            </a:extLst>
          </p:cNvPr>
          <p:cNvSpPr txBox="1">
            <a:spLocks noGrp="1"/>
          </p:cNvSpPr>
          <p:nvPr/>
        </p:nvSpPr>
        <p:spPr>
          <a:xfrm>
            <a:off x="742161" y="1675826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>
                <a:latin typeface="Roboto"/>
                <a:ea typeface="Roboto"/>
                <a:cs typeface="Roboto"/>
              </a:rPr>
              <a:t>Crecer junto con la empresa sin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afectar</a:t>
            </a:r>
            <a:r>
              <a:rPr lang="en" sz="1200" dirty="0">
                <a:latin typeface="Roboto"/>
                <a:ea typeface="Roboto"/>
                <a:cs typeface="Roboto"/>
              </a:rPr>
              <a:t> el rendimiento.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3" name="Google Shape;1086;p10">
            <a:extLst>
              <a:ext uri="{FF2B5EF4-FFF2-40B4-BE49-F238E27FC236}">
                <a16:creationId xmlns:a16="http://schemas.microsoft.com/office/drawing/2014/main" id="{C507F7D1-B1E1-62B5-F714-DFB178CF8D88}"/>
              </a:ext>
            </a:extLst>
          </p:cNvPr>
          <p:cNvSpPr txBox="1">
            <a:spLocks noGrp="1"/>
          </p:cNvSpPr>
          <p:nvPr/>
        </p:nvSpPr>
        <p:spPr>
          <a:xfrm>
            <a:off x="6176968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Seguridad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4" name="Google Shape;1087;p10">
            <a:extLst>
              <a:ext uri="{FF2B5EF4-FFF2-40B4-BE49-F238E27FC236}">
                <a16:creationId xmlns:a16="http://schemas.microsoft.com/office/drawing/2014/main" id="{9BF53D98-8CE4-4000-9374-954473420188}"/>
              </a:ext>
            </a:extLst>
          </p:cNvPr>
          <p:cNvSpPr txBox="1">
            <a:spLocks noGrp="1"/>
          </p:cNvSpPr>
          <p:nvPr/>
        </p:nvSpPr>
        <p:spPr>
          <a:xfrm>
            <a:off x="6176961" y="1570552"/>
            <a:ext cx="1722855" cy="64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/>
            <a:r>
              <a:rPr lang="en" sz="1200" dirty="0">
                <a:latin typeface="Roboto"/>
                <a:ea typeface="Roboto"/>
                <a:cs typeface="Roboto"/>
              </a:rPr>
              <a:t>Garantizar la proteccion de informacion  sensible.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5" name="Google Shape;1088;p10">
            <a:extLst>
              <a:ext uri="{FF2B5EF4-FFF2-40B4-BE49-F238E27FC236}">
                <a16:creationId xmlns:a16="http://schemas.microsoft.com/office/drawing/2014/main" id="{25CA4871-2EE6-1ADD-975C-F8B32BB0A40F}"/>
              </a:ext>
            </a:extLst>
          </p:cNvPr>
          <p:cNvSpPr txBox="1">
            <a:spLocks noGrp="1"/>
          </p:cNvSpPr>
          <p:nvPr/>
        </p:nvSpPr>
        <p:spPr>
          <a:xfrm>
            <a:off x="547141" y="2722999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Disponibilidad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6" name="Google Shape;1089;p10">
            <a:extLst>
              <a:ext uri="{FF2B5EF4-FFF2-40B4-BE49-F238E27FC236}">
                <a16:creationId xmlns:a16="http://schemas.microsoft.com/office/drawing/2014/main" id="{F5062E4D-23DC-8DE8-285A-3280FD1C7785}"/>
              </a:ext>
            </a:extLst>
          </p:cNvPr>
          <p:cNvSpPr txBox="1">
            <a:spLocks noGrp="1"/>
          </p:cNvSpPr>
          <p:nvPr/>
        </p:nvSpPr>
        <p:spPr>
          <a:xfrm>
            <a:off x="6176968" y="27229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Usabilidad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7" name="Google Shape;1090;p10">
            <a:extLst>
              <a:ext uri="{FF2B5EF4-FFF2-40B4-BE49-F238E27FC236}">
                <a16:creationId xmlns:a16="http://schemas.microsoft.com/office/drawing/2014/main" id="{141DEEB4-141A-26BF-EEB7-8A77FC232083}"/>
              </a:ext>
            </a:extLst>
          </p:cNvPr>
          <p:cNvSpPr txBox="1">
            <a:spLocks noGrp="1"/>
          </p:cNvSpPr>
          <p:nvPr/>
        </p:nvSpPr>
        <p:spPr>
          <a:xfrm>
            <a:off x="6176968" y="3295603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n" sz="1200" dirty="0">
                <a:latin typeface="Roboto"/>
                <a:ea typeface="Roboto"/>
                <a:cs typeface="Roboto"/>
              </a:rPr>
              <a:t>Facilidad de uso para personas sin conocimientos técnicos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41" name="Google Shape;1166;p10">
            <a:extLst>
              <a:ext uri="{FF2B5EF4-FFF2-40B4-BE49-F238E27FC236}">
                <a16:creationId xmlns:a16="http://schemas.microsoft.com/office/drawing/2014/main" id="{1C63FA5D-AC90-2860-46BD-96E4C31B1EB9}"/>
              </a:ext>
            </a:extLst>
          </p:cNvPr>
          <p:cNvSpPr/>
          <p:nvPr/>
        </p:nvSpPr>
        <p:spPr>
          <a:xfrm>
            <a:off x="3972934" y="3862540"/>
            <a:ext cx="1032066" cy="97448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67;p10">
            <a:extLst>
              <a:ext uri="{FF2B5EF4-FFF2-40B4-BE49-F238E27FC236}">
                <a16:creationId xmlns:a16="http://schemas.microsoft.com/office/drawing/2014/main" id="{830823D3-F8D8-71C7-1661-5041C147BF8E}"/>
              </a:ext>
            </a:extLst>
          </p:cNvPr>
          <p:cNvSpPr txBox="1"/>
          <p:nvPr/>
        </p:nvSpPr>
        <p:spPr>
          <a:xfrm>
            <a:off x="1752365" y="4127285"/>
            <a:ext cx="224278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cs typeface="Sora"/>
                <a:sym typeface="Alfa Slab One"/>
              </a:rPr>
              <a:t>Mantenibilidad</a:t>
            </a:r>
            <a:endParaRPr sz="2000" b="1" dirty="0">
              <a:solidFill>
                <a:schemeClr val="dk1"/>
              </a:solidFill>
              <a:latin typeface="Sora"/>
              <a:cs typeface="Sora"/>
              <a:sym typeface="Alfa Slab One"/>
            </a:endParaRPr>
          </a:p>
        </p:txBody>
      </p:sp>
      <p:sp>
        <p:nvSpPr>
          <p:cNvPr id="43" name="Google Shape;1168;p10">
            <a:extLst>
              <a:ext uri="{FF2B5EF4-FFF2-40B4-BE49-F238E27FC236}">
                <a16:creationId xmlns:a16="http://schemas.microsoft.com/office/drawing/2014/main" id="{33674807-9F01-80E6-B072-166B70E5F73D}"/>
              </a:ext>
            </a:extLst>
          </p:cNvPr>
          <p:cNvSpPr txBox="1"/>
          <p:nvPr/>
        </p:nvSpPr>
        <p:spPr>
          <a:xfrm>
            <a:off x="5042613" y="4167035"/>
            <a:ext cx="2268696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chemeClr val="dk1"/>
              </a:buClr>
              <a:buSzPts val="1400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Assistant"/>
              </a:rPr>
              <a:t>Posibilidad de actualizar e integrar nuevas tecnologías sin interrupciones.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Assistant"/>
            </a:endParaRPr>
          </a:p>
        </p:txBody>
      </p:sp>
      <p:pic>
        <p:nvPicPr>
          <p:cNvPr id="458" name="Imagen 457">
            <a:extLst>
              <a:ext uri="{FF2B5EF4-FFF2-40B4-BE49-F238E27FC236}">
                <a16:creationId xmlns:a16="http://schemas.microsoft.com/office/drawing/2014/main" id="{AF345121-7D02-2020-4FF8-12A783FB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748" y="1344284"/>
            <a:ext cx="650029" cy="650029"/>
          </a:xfrm>
          <a:prstGeom prst="rect">
            <a:avLst/>
          </a:prstGeom>
        </p:spPr>
      </p:pic>
      <p:pic>
        <p:nvPicPr>
          <p:cNvPr id="459" name="Imagen 458">
            <a:extLst>
              <a:ext uri="{FF2B5EF4-FFF2-40B4-BE49-F238E27FC236}">
                <a16:creationId xmlns:a16="http://schemas.microsoft.com/office/drawing/2014/main" id="{2BE8A5A1-772C-CADB-4A48-9606DCF62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76" y="1405449"/>
            <a:ext cx="650029" cy="650029"/>
          </a:xfrm>
          <a:prstGeom prst="rect">
            <a:avLst/>
          </a:prstGeom>
        </p:spPr>
      </p:pic>
      <p:pic>
        <p:nvPicPr>
          <p:cNvPr id="460" name="Imagen 459">
            <a:extLst>
              <a:ext uri="{FF2B5EF4-FFF2-40B4-BE49-F238E27FC236}">
                <a16:creationId xmlns:a16="http://schemas.microsoft.com/office/drawing/2014/main" id="{CFAD0933-F2E6-32EE-CABA-5EC5206E3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905" y="2862596"/>
            <a:ext cx="650029" cy="650029"/>
          </a:xfrm>
          <a:prstGeom prst="rect">
            <a:avLst/>
          </a:prstGeom>
        </p:spPr>
      </p:pic>
      <p:pic>
        <p:nvPicPr>
          <p:cNvPr id="462" name="Imagen 461">
            <a:extLst>
              <a:ext uri="{FF2B5EF4-FFF2-40B4-BE49-F238E27FC236}">
                <a16:creationId xmlns:a16="http://schemas.microsoft.com/office/drawing/2014/main" id="{7A1434AF-DD6D-E3F8-DD36-6A536BAFC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75" y="2813646"/>
            <a:ext cx="650029" cy="650029"/>
          </a:xfrm>
          <a:prstGeom prst="rect">
            <a:avLst/>
          </a:prstGeom>
        </p:spPr>
      </p:pic>
      <p:pic>
        <p:nvPicPr>
          <p:cNvPr id="464" name="Imagen 463">
            <a:extLst>
              <a:ext uri="{FF2B5EF4-FFF2-40B4-BE49-F238E27FC236}">
                <a16:creationId xmlns:a16="http://schemas.microsoft.com/office/drawing/2014/main" id="{A19BAB9A-517F-1BDA-B762-92A411764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237" y="4004956"/>
            <a:ext cx="650029" cy="6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8ED6B69C-9340-15CC-0832-F60C1A8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9255E0-E7CD-C212-7918-98C8A3D26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" y="929367"/>
            <a:ext cx="4890188" cy="3238166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85B1F122-BE5C-048F-240D-13A575321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Arquitectura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08C1BB2E-D991-E5EA-0CB5-1009D8A08D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AC13260C-401F-BD6A-21E9-80EFE911ECA7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654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F7DFB1A5-7F11-BD8B-1CBA-40656B7C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>
            <a:extLst>
              <a:ext uri="{FF2B5EF4-FFF2-40B4-BE49-F238E27FC236}">
                <a16:creationId xmlns:a16="http://schemas.microsoft.com/office/drawing/2014/main" id="{B4E766B9-DBC8-8A56-7092-FB7E14BA7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Arquitectura</a:t>
            </a:r>
            <a:endParaRPr dirty="0"/>
          </a:p>
        </p:txBody>
      </p:sp>
      <p:pic>
        <p:nvPicPr>
          <p:cNvPr id="375" name="Google Shape;375;p40">
            <a:extLst>
              <a:ext uri="{FF2B5EF4-FFF2-40B4-BE49-F238E27FC236}">
                <a16:creationId xmlns:a16="http://schemas.microsoft.com/office/drawing/2014/main" id="{0055DC59-3375-631C-8897-DF4F804B8990}"/>
              </a:ext>
            </a:extLst>
          </p:cNvPr>
          <p:cNvPicPr preferRelativeResize="0"/>
          <p:nvPr/>
        </p:nvPicPr>
        <p:blipFill rotWithShape="1">
          <a:blip r:embed="rId3">
            <a:alphaModFix amt="39000"/>
          </a:blip>
          <a:srcRect l="1266" t="42503" r="1276" b="2253"/>
          <a:stretch/>
        </p:blipFill>
        <p:spPr>
          <a:xfrm>
            <a:off x="-59961" y="1342050"/>
            <a:ext cx="9271417" cy="2459400"/>
          </a:xfrm>
          <a:prstGeom prst="roundRect">
            <a:avLst>
              <a:gd name="adj" fmla="val 11289"/>
            </a:avLst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EFFD8E-69CB-13FA-EB75-3E018835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0174"/>
            <a:ext cx="9144000" cy="21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AE4ABFC0-FAD9-474E-6ECD-D51E62A8C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AB3999B8-48B3-E100-489C-472BC9AD0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Metodología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8EC162ED-608E-05A5-B4F0-134955494C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CC942AEB-1467-1831-39C9-FAE35A73ECF1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FA7F135-129F-447A-2E8F-FBD8A742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" y="1001204"/>
            <a:ext cx="4876223" cy="31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196EF403-CE07-9CB3-A88E-C88626760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2A11E664-1F02-FD34-57CF-BA9EAE609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023" y="1508175"/>
            <a:ext cx="3694189" cy="31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dirty="0"/>
              <a:t>Elegimos </a:t>
            </a:r>
            <a:r>
              <a:rPr lang="es-ES" b="1" dirty="0"/>
              <a:t>Scrum</a:t>
            </a:r>
            <a:r>
              <a:rPr lang="es-ES" dirty="0"/>
              <a:t> porque nos permite adaptarnos a cambios y validar avances de forma continua, en lugar de trabajar con un modelo rígido como Cascada.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b="1" dirty="0"/>
              <a:t>Principales Beneficios:</a:t>
            </a:r>
            <a:endParaRPr lang="es-ES" dirty="0"/>
          </a:p>
          <a:p>
            <a:r>
              <a:rPr lang="es-ES" dirty="0"/>
              <a:t>Entregables funcionales en cada sprint que aseguran un MVP real al final del proyecto.</a:t>
            </a:r>
          </a:p>
          <a:p>
            <a:r>
              <a:rPr lang="es-ES" dirty="0"/>
              <a:t>Mayor control y retroalimentación constante, reduciendo riesgos de desviación.</a:t>
            </a: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s-ES" dirty="0"/>
              <a:t>Dado que contamos con un plazo de </a:t>
            </a:r>
            <a:r>
              <a:rPr lang="es-ES" b="1" dirty="0"/>
              <a:t>11 semanas</a:t>
            </a:r>
            <a:r>
              <a:rPr lang="es-ES" dirty="0"/>
              <a:t>, Scrum nos permite dividir el trabajo en </a:t>
            </a:r>
            <a:r>
              <a:rPr lang="es-ES" b="1" dirty="0"/>
              <a:t>iteraciones cortas</a:t>
            </a:r>
            <a:r>
              <a:rPr lang="es-ES" dirty="0"/>
              <a:t>, con entregables funcionales en cada ciclo.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8AE40CF2-9E75-E065-8D38-28DFD404D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cxnSp>
        <p:nvCxnSpPr>
          <p:cNvPr id="271" name="Google Shape;271;p31">
            <a:extLst>
              <a:ext uri="{FF2B5EF4-FFF2-40B4-BE49-F238E27FC236}">
                <a16:creationId xmlns:a16="http://schemas.microsoft.com/office/drawing/2014/main" id="{79057CE9-365C-C44A-37BF-02EDEDB6CFCB}"/>
              </a:ext>
            </a:extLst>
          </p:cNvPr>
          <p:cNvCxnSpPr/>
          <p:nvPr/>
        </p:nvCxnSpPr>
        <p:spPr>
          <a:xfrm flipH="1">
            <a:off x="4149563" y="1620825"/>
            <a:ext cx="8700" cy="278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69557F5-22C5-C406-453A-159A04F54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9613" y="1738857"/>
            <a:ext cx="4530364" cy="2548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8721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627C4A6-E3E2-B632-48BA-5B56CF58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11F5DD-02F6-B745-B640-B320638C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6" y="385534"/>
            <a:ext cx="4444584" cy="4372431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8BB02069-932D-B6E3-B30B-79181D456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Roles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E082FCB7-AFD9-85BD-23D7-EAB1E2AB197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DC1689A0-13FD-C336-85B0-D0EF8383D2E0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668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>
          <a:extLst>
            <a:ext uri="{FF2B5EF4-FFF2-40B4-BE49-F238E27FC236}">
              <a16:creationId xmlns:a16="http://schemas.microsoft.com/office/drawing/2014/main" id="{BF2A18A0-418C-6041-1A69-C4E654BE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>
            <a:extLst>
              <a:ext uri="{FF2B5EF4-FFF2-40B4-BE49-F238E27FC236}">
                <a16:creationId xmlns:a16="http://schemas.microsoft.com/office/drawing/2014/main" id="{EE9B945C-95CE-D9BF-39EC-B01A084D5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BE551EF-DDB0-3DD9-9A26-6023B441BF60}"/>
              </a:ext>
            </a:extLst>
          </p:cNvPr>
          <p:cNvGrpSpPr/>
          <p:nvPr/>
        </p:nvGrpSpPr>
        <p:grpSpPr>
          <a:xfrm>
            <a:off x="1053840" y="1607383"/>
            <a:ext cx="1299149" cy="2736574"/>
            <a:chOff x="1053841" y="1839731"/>
            <a:chExt cx="1299149" cy="2736574"/>
          </a:xfrm>
        </p:grpSpPr>
        <p:pic>
          <p:nvPicPr>
            <p:cNvPr id="2050" name="Picture 2" descr="Programador - Iconos gratis de computadora">
              <a:extLst>
                <a:ext uri="{FF2B5EF4-FFF2-40B4-BE49-F238E27FC236}">
                  <a16:creationId xmlns:a16="http://schemas.microsoft.com/office/drawing/2014/main" id="{B38C4329-9AAC-1D29-475E-34D56418D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42" y="1839731"/>
              <a:ext cx="1299148" cy="1299148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Google Shape;293;p34">
              <a:extLst>
                <a:ext uri="{FF2B5EF4-FFF2-40B4-BE49-F238E27FC236}">
                  <a16:creationId xmlns:a16="http://schemas.microsoft.com/office/drawing/2014/main" id="{01FB5190-2D78-AACD-4C1C-E0F90B5E9C54}"/>
                </a:ext>
              </a:extLst>
            </p:cNvPr>
            <p:cNvSpPr txBox="1">
              <a:spLocks/>
            </p:cNvSpPr>
            <p:nvPr/>
          </p:nvSpPr>
          <p:spPr>
            <a:xfrm>
              <a:off x="1053841" y="3277157"/>
              <a:ext cx="1299147" cy="129914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MX" sz="1600" b="1" dirty="0">
                  <a:solidFill>
                    <a:schemeClr val="dk1"/>
                  </a:solidFill>
                  <a:latin typeface="Sora"/>
                  <a:cs typeface="Sora"/>
                </a:rPr>
                <a:t>Nicolás Caviedes</a:t>
              </a:r>
            </a:p>
            <a:p>
              <a:pPr algn="ctr"/>
              <a:endParaRPr lang="es-MX" sz="1200" b="1" dirty="0">
                <a:solidFill>
                  <a:schemeClr val="dk1"/>
                </a:solidFill>
                <a:latin typeface="Sora"/>
                <a:cs typeface="Sora"/>
              </a:endParaRPr>
            </a:p>
            <a:p>
              <a:pPr algn="ctr"/>
              <a:r>
                <a:rPr lang="es-MX" sz="1200" b="1" dirty="0">
                  <a:solidFill>
                    <a:schemeClr val="dk1"/>
                  </a:solidFill>
                  <a:latin typeface="Sora"/>
                  <a:cs typeface="Sora"/>
                </a:rPr>
                <a:t>Project Manager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E41FAD7-4AB6-2FFD-4FB6-85308689EDE3}"/>
              </a:ext>
            </a:extLst>
          </p:cNvPr>
          <p:cNvGrpSpPr/>
          <p:nvPr/>
        </p:nvGrpSpPr>
        <p:grpSpPr>
          <a:xfrm>
            <a:off x="3077511" y="1607383"/>
            <a:ext cx="1299148" cy="2736572"/>
            <a:chOff x="3077512" y="1839731"/>
            <a:chExt cx="1299148" cy="2736572"/>
          </a:xfrm>
        </p:grpSpPr>
        <p:pic>
          <p:nvPicPr>
            <p:cNvPr id="3" name="Picture 2" descr="Programador - Iconos gratis de computadora">
              <a:extLst>
                <a:ext uri="{FF2B5EF4-FFF2-40B4-BE49-F238E27FC236}">
                  <a16:creationId xmlns:a16="http://schemas.microsoft.com/office/drawing/2014/main" id="{87683724-02C1-2B26-C983-835B203B2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512" y="1839731"/>
              <a:ext cx="1299148" cy="1299148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Google Shape;294;p34">
              <a:extLst>
                <a:ext uri="{FF2B5EF4-FFF2-40B4-BE49-F238E27FC236}">
                  <a16:creationId xmlns:a16="http://schemas.microsoft.com/office/drawing/2014/main" id="{71BAC31F-5D7B-173F-BA9F-10D658F008A3}"/>
                </a:ext>
              </a:extLst>
            </p:cNvPr>
            <p:cNvSpPr txBox="1">
              <a:spLocks/>
            </p:cNvSpPr>
            <p:nvPr/>
          </p:nvSpPr>
          <p:spPr>
            <a:xfrm>
              <a:off x="3077512" y="3277156"/>
              <a:ext cx="1299147" cy="129914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MX" sz="1600" b="1" dirty="0">
                  <a:solidFill>
                    <a:schemeClr val="dk1"/>
                  </a:solidFill>
                  <a:latin typeface="Sora"/>
                  <a:cs typeface="Sora"/>
                </a:rPr>
                <a:t>Sergio </a:t>
              </a:r>
            </a:p>
            <a:p>
              <a:pPr algn="ctr"/>
              <a:r>
                <a:rPr lang="es-MX" sz="1600" b="1" dirty="0">
                  <a:solidFill>
                    <a:schemeClr val="dk1"/>
                  </a:solidFill>
                  <a:latin typeface="Sora"/>
                  <a:cs typeface="Sora"/>
                </a:rPr>
                <a:t>Plaza</a:t>
              </a:r>
            </a:p>
            <a:p>
              <a:pPr algn="ctr"/>
              <a:endParaRPr lang="es-MX" sz="1200" b="1" dirty="0">
                <a:solidFill>
                  <a:schemeClr val="dk1"/>
                </a:solidFill>
                <a:latin typeface="Sora"/>
                <a:cs typeface="Sora"/>
              </a:endParaRPr>
            </a:p>
            <a:p>
              <a:pPr algn="ctr"/>
              <a:r>
                <a:rPr lang="es-MX" sz="1200" b="1" dirty="0">
                  <a:solidFill>
                    <a:schemeClr val="dk1"/>
                  </a:solidFill>
                  <a:latin typeface="Sora"/>
                  <a:cs typeface="Sora"/>
                </a:rPr>
                <a:t>Líder Proyecto</a:t>
              </a:r>
              <a:endParaRPr lang="es-MX" sz="1100" b="1" dirty="0">
                <a:solidFill>
                  <a:schemeClr val="dk1"/>
                </a:solidFill>
                <a:latin typeface="Sora"/>
                <a:cs typeface="Sora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43F33EA-A825-1F86-31D1-616EE3E59318}"/>
              </a:ext>
            </a:extLst>
          </p:cNvPr>
          <p:cNvGrpSpPr/>
          <p:nvPr/>
        </p:nvGrpSpPr>
        <p:grpSpPr>
          <a:xfrm>
            <a:off x="5101180" y="1607383"/>
            <a:ext cx="1299149" cy="2736572"/>
            <a:chOff x="5101181" y="1839731"/>
            <a:chExt cx="1299149" cy="2736572"/>
          </a:xfrm>
        </p:grpSpPr>
        <p:pic>
          <p:nvPicPr>
            <p:cNvPr id="4" name="Picture 2" descr="Programador - Iconos gratis de computadora">
              <a:extLst>
                <a:ext uri="{FF2B5EF4-FFF2-40B4-BE49-F238E27FC236}">
                  <a16:creationId xmlns:a16="http://schemas.microsoft.com/office/drawing/2014/main" id="{9678983F-76FE-226D-F0F0-6AF01EC86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182" y="1839731"/>
              <a:ext cx="1299148" cy="1299148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Google Shape;295;p34">
              <a:extLst>
                <a:ext uri="{FF2B5EF4-FFF2-40B4-BE49-F238E27FC236}">
                  <a16:creationId xmlns:a16="http://schemas.microsoft.com/office/drawing/2014/main" id="{2E37910A-9FBA-3D62-5E45-3412846A6307}"/>
                </a:ext>
              </a:extLst>
            </p:cNvPr>
            <p:cNvSpPr txBox="1">
              <a:spLocks/>
            </p:cNvSpPr>
            <p:nvPr/>
          </p:nvSpPr>
          <p:spPr>
            <a:xfrm>
              <a:off x="5101181" y="3277157"/>
              <a:ext cx="1299149" cy="12991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MX" sz="1800" b="1" dirty="0" err="1">
                  <a:solidFill>
                    <a:schemeClr val="dk1"/>
                  </a:solidFill>
                  <a:latin typeface="Sora"/>
                  <a:cs typeface="Sora"/>
                  <a:sym typeface="Sora"/>
                </a:rPr>
                <a:t>Yojan</a:t>
              </a:r>
              <a:endParaRPr lang="es-MX" sz="1800" b="1" dirty="0">
                <a:solidFill>
                  <a:schemeClr val="dk1"/>
                </a:solidFill>
                <a:latin typeface="Sora"/>
                <a:cs typeface="Sora"/>
                <a:sym typeface="Sora"/>
              </a:endParaRPr>
            </a:p>
            <a:p>
              <a:pPr algn="ctr"/>
              <a:r>
                <a:rPr lang="es-MX" sz="1800" b="1" dirty="0">
                  <a:solidFill>
                    <a:schemeClr val="dk1"/>
                  </a:solidFill>
                  <a:latin typeface="Sora"/>
                  <a:cs typeface="Sora"/>
                  <a:sym typeface="Sora"/>
                </a:rPr>
                <a:t>Cortes</a:t>
              </a:r>
            </a:p>
            <a:p>
              <a:pPr algn="ctr"/>
              <a:endParaRPr lang="es-MX" sz="1200" b="1" dirty="0">
                <a:solidFill>
                  <a:schemeClr val="dk1"/>
                </a:solidFill>
                <a:latin typeface="Sora"/>
                <a:cs typeface="Sora"/>
                <a:sym typeface="Sora"/>
              </a:endParaRPr>
            </a:p>
            <a:p>
              <a:pPr algn="ctr"/>
              <a:r>
                <a:rPr lang="es-MX" sz="1200" b="1" dirty="0">
                  <a:solidFill>
                    <a:schemeClr val="dk1"/>
                  </a:solidFill>
                  <a:latin typeface="Sora"/>
                  <a:cs typeface="Sora"/>
                  <a:sym typeface="Sora"/>
                </a:rPr>
                <a:t>Desarrollador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0B28CD3-233E-B5DA-0109-4389626F657B}"/>
              </a:ext>
            </a:extLst>
          </p:cNvPr>
          <p:cNvGrpSpPr/>
          <p:nvPr/>
        </p:nvGrpSpPr>
        <p:grpSpPr>
          <a:xfrm>
            <a:off x="7124851" y="1607383"/>
            <a:ext cx="1299149" cy="2736570"/>
            <a:chOff x="7124852" y="1839731"/>
            <a:chExt cx="1299149" cy="2736570"/>
          </a:xfrm>
        </p:grpSpPr>
        <p:pic>
          <p:nvPicPr>
            <p:cNvPr id="2" name="Picture 2" descr="Programador - Iconos gratis de computadora">
              <a:extLst>
                <a:ext uri="{FF2B5EF4-FFF2-40B4-BE49-F238E27FC236}">
                  <a16:creationId xmlns:a16="http://schemas.microsoft.com/office/drawing/2014/main" id="{6DB9813F-FB42-AECD-FFBB-DE9110E9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52" y="1839731"/>
              <a:ext cx="1299148" cy="1299148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Google Shape;295;p34">
              <a:extLst>
                <a:ext uri="{FF2B5EF4-FFF2-40B4-BE49-F238E27FC236}">
                  <a16:creationId xmlns:a16="http://schemas.microsoft.com/office/drawing/2014/main" id="{747C354E-D2A1-6258-FD1D-06D514AC0D1C}"/>
                </a:ext>
              </a:extLst>
            </p:cNvPr>
            <p:cNvSpPr txBox="1">
              <a:spLocks/>
            </p:cNvSpPr>
            <p:nvPr/>
          </p:nvSpPr>
          <p:spPr>
            <a:xfrm>
              <a:off x="7124852" y="3277156"/>
              <a:ext cx="1299149" cy="1299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200" b="1" i="0" u="none" strike="noStrike" cap="non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indent="0"/>
              <a:r>
                <a:rPr lang="es-MX" sz="1800" dirty="0"/>
                <a:t>Néstor Barrera</a:t>
              </a:r>
            </a:p>
            <a:p>
              <a:pPr marL="0" indent="0"/>
              <a:endParaRPr lang="es-MX" sz="1200" dirty="0"/>
            </a:p>
            <a:p>
              <a:pPr marL="0" indent="0"/>
              <a:r>
                <a:rPr lang="es-MX" sz="1200" dirty="0"/>
                <a:t>Desarrollador</a:t>
              </a:r>
              <a:endParaRPr lang="es-MX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940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0;p30">
            <a:extLst>
              <a:ext uri="{FF2B5EF4-FFF2-40B4-BE49-F238E27FC236}">
                <a16:creationId xmlns:a16="http://schemas.microsoft.com/office/drawing/2014/main" id="{64038BA1-D2FE-8501-CAEF-86AC5B1F4F12}"/>
              </a:ext>
            </a:extLst>
          </p:cNvPr>
          <p:cNvPicPr preferRelativeResize="0"/>
          <p:nvPr/>
        </p:nvPicPr>
        <p:blipFill rotWithShape="1">
          <a:blip r:embed="rId3">
            <a:alphaModFix amt="39000"/>
          </a:blip>
          <a:srcRect l="1333" t="4162" r="1333" b="82973"/>
          <a:stretch/>
        </p:blipFill>
        <p:spPr>
          <a:xfrm rot="16200000">
            <a:off x="-311677" y="2565030"/>
            <a:ext cx="3851806" cy="75719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57" name="Google Shape;257;p30"/>
          <p:cNvSpPr txBox="1">
            <a:spLocks noGrp="1"/>
          </p:cNvSpPr>
          <p:nvPr>
            <p:ph type="title" idx="4294967295"/>
          </p:nvPr>
        </p:nvSpPr>
        <p:spPr>
          <a:xfrm>
            <a:off x="903288" y="209236"/>
            <a:ext cx="7704138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Contenido:</a:t>
            </a:r>
            <a:endParaRPr dirty="0"/>
          </a:p>
        </p:txBody>
      </p:sp>
      <p:sp>
        <p:nvSpPr>
          <p:cNvPr id="36" name="Google Shape;251;p30">
            <a:extLst>
              <a:ext uri="{FF2B5EF4-FFF2-40B4-BE49-F238E27FC236}">
                <a16:creationId xmlns:a16="http://schemas.microsoft.com/office/drawing/2014/main" id="{473DFB62-0C97-9A43-7C69-64EED793E6BE}"/>
              </a:ext>
            </a:extLst>
          </p:cNvPr>
          <p:cNvSpPr txBox="1">
            <a:spLocks/>
          </p:cNvSpPr>
          <p:nvPr/>
        </p:nvSpPr>
        <p:spPr>
          <a:xfrm>
            <a:off x="1211673" y="1728452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02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37" name="Google Shape;258;p30">
            <a:extLst>
              <a:ext uri="{FF2B5EF4-FFF2-40B4-BE49-F238E27FC236}">
                <a16:creationId xmlns:a16="http://schemas.microsoft.com/office/drawing/2014/main" id="{BFCEFB42-FB74-6A1C-FD32-3F4A7931E1E6}"/>
              </a:ext>
            </a:extLst>
          </p:cNvPr>
          <p:cNvSpPr txBox="1">
            <a:spLocks/>
          </p:cNvSpPr>
          <p:nvPr/>
        </p:nvSpPr>
        <p:spPr>
          <a:xfrm>
            <a:off x="2134755" y="1728452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Problema</a:t>
            </a:r>
          </a:p>
        </p:txBody>
      </p:sp>
      <p:sp>
        <p:nvSpPr>
          <p:cNvPr id="38" name="Google Shape;251;p30">
            <a:extLst>
              <a:ext uri="{FF2B5EF4-FFF2-40B4-BE49-F238E27FC236}">
                <a16:creationId xmlns:a16="http://schemas.microsoft.com/office/drawing/2014/main" id="{3A88D2C0-E123-882A-C140-F171BF87F978}"/>
              </a:ext>
            </a:extLst>
          </p:cNvPr>
          <p:cNvSpPr txBox="1">
            <a:spLocks/>
          </p:cNvSpPr>
          <p:nvPr/>
        </p:nvSpPr>
        <p:spPr>
          <a:xfrm>
            <a:off x="1211674" y="2306923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03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39" name="Google Shape;258;p30">
            <a:extLst>
              <a:ext uri="{FF2B5EF4-FFF2-40B4-BE49-F238E27FC236}">
                <a16:creationId xmlns:a16="http://schemas.microsoft.com/office/drawing/2014/main" id="{883D86CF-1820-3208-FFCC-D8B36AB5D68D}"/>
              </a:ext>
            </a:extLst>
          </p:cNvPr>
          <p:cNvSpPr txBox="1">
            <a:spLocks/>
          </p:cNvSpPr>
          <p:nvPr/>
        </p:nvSpPr>
        <p:spPr>
          <a:xfrm>
            <a:off x="2134755" y="2306923"/>
            <a:ext cx="1904667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Necesidad</a:t>
            </a:r>
          </a:p>
        </p:txBody>
      </p:sp>
      <p:sp>
        <p:nvSpPr>
          <p:cNvPr id="40" name="Google Shape;251;p30">
            <a:extLst>
              <a:ext uri="{FF2B5EF4-FFF2-40B4-BE49-F238E27FC236}">
                <a16:creationId xmlns:a16="http://schemas.microsoft.com/office/drawing/2014/main" id="{688D1377-54A4-274A-9254-60BDDDE34A39}"/>
              </a:ext>
            </a:extLst>
          </p:cNvPr>
          <p:cNvSpPr txBox="1">
            <a:spLocks/>
          </p:cNvSpPr>
          <p:nvPr/>
        </p:nvSpPr>
        <p:spPr>
          <a:xfrm>
            <a:off x="1211673" y="2885394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04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41" name="Google Shape;258;p30">
            <a:extLst>
              <a:ext uri="{FF2B5EF4-FFF2-40B4-BE49-F238E27FC236}">
                <a16:creationId xmlns:a16="http://schemas.microsoft.com/office/drawing/2014/main" id="{D4BD8FCC-E766-9468-AC3E-9C0A12D0A18D}"/>
              </a:ext>
            </a:extLst>
          </p:cNvPr>
          <p:cNvSpPr txBox="1">
            <a:spLocks/>
          </p:cNvSpPr>
          <p:nvPr/>
        </p:nvSpPr>
        <p:spPr>
          <a:xfrm>
            <a:off x="2134755" y="2885394"/>
            <a:ext cx="1904668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Solución</a:t>
            </a:r>
          </a:p>
        </p:txBody>
      </p:sp>
      <p:sp>
        <p:nvSpPr>
          <p:cNvPr id="42" name="Google Shape;251;p30">
            <a:extLst>
              <a:ext uri="{FF2B5EF4-FFF2-40B4-BE49-F238E27FC236}">
                <a16:creationId xmlns:a16="http://schemas.microsoft.com/office/drawing/2014/main" id="{F7C1E968-1AD9-6AB3-4C7A-1E1B02EC0492}"/>
              </a:ext>
            </a:extLst>
          </p:cNvPr>
          <p:cNvSpPr txBox="1">
            <a:spLocks/>
          </p:cNvSpPr>
          <p:nvPr/>
        </p:nvSpPr>
        <p:spPr>
          <a:xfrm>
            <a:off x="1211673" y="3505586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05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43" name="Google Shape;258;p30">
            <a:extLst>
              <a:ext uri="{FF2B5EF4-FFF2-40B4-BE49-F238E27FC236}">
                <a16:creationId xmlns:a16="http://schemas.microsoft.com/office/drawing/2014/main" id="{B0C2628D-8A66-ACB0-B143-65EA7E99FF88}"/>
              </a:ext>
            </a:extLst>
          </p:cNvPr>
          <p:cNvSpPr txBox="1">
            <a:spLocks/>
          </p:cNvSpPr>
          <p:nvPr/>
        </p:nvSpPr>
        <p:spPr>
          <a:xfrm>
            <a:off x="2134752" y="3505585"/>
            <a:ext cx="1904669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Requisitos</a:t>
            </a:r>
          </a:p>
        </p:txBody>
      </p:sp>
      <p:sp>
        <p:nvSpPr>
          <p:cNvPr id="44" name="Google Shape;251;p30">
            <a:extLst>
              <a:ext uri="{FF2B5EF4-FFF2-40B4-BE49-F238E27FC236}">
                <a16:creationId xmlns:a16="http://schemas.microsoft.com/office/drawing/2014/main" id="{157F3D05-3611-46DE-BF70-6EF60F83148D}"/>
              </a:ext>
            </a:extLst>
          </p:cNvPr>
          <p:cNvSpPr txBox="1">
            <a:spLocks/>
          </p:cNvSpPr>
          <p:nvPr/>
        </p:nvSpPr>
        <p:spPr>
          <a:xfrm>
            <a:off x="1211678" y="4125777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06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45" name="Google Shape;258;p30">
            <a:extLst>
              <a:ext uri="{FF2B5EF4-FFF2-40B4-BE49-F238E27FC236}">
                <a16:creationId xmlns:a16="http://schemas.microsoft.com/office/drawing/2014/main" id="{1AF30F9A-440B-A8C9-DD97-737F5E90C1EE}"/>
              </a:ext>
            </a:extLst>
          </p:cNvPr>
          <p:cNvSpPr txBox="1">
            <a:spLocks/>
          </p:cNvSpPr>
          <p:nvPr/>
        </p:nvSpPr>
        <p:spPr>
          <a:xfrm>
            <a:off x="2134755" y="4125777"/>
            <a:ext cx="1904670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Arquitectura</a:t>
            </a:r>
          </a:p>
        </p:txBody>
      </p:sp>
      <p:pic>
        <p:nvPicPr>
          <p:cNvPr id="46" name="Google Shape;250;p30">
            <a:extLst>
              <a:ext uri="{FF2B5EF4-FFF2-40B4-BE49-F238E27FC236}">
                <a16:creationId xmlns:a16="http://schemas.microsoft.com/office/drawing/2014/main" id="{06AC9192-6A6B-D5DE-2942-D48BDD9D1D18}"/>
              </a:ext>
            </a:extLst>
          </p:cNvPr>
          <p:cNvPicPr preferRelativeResize="0"/>
          <p:nvPr/>
        </p:nvPicPr>
        <p:blipFill rotWithShape="1">
          <a:blip r:embed="rId3">
            <a:alphaModFix amt="39000"/>
          </a:blip>
          <a:srcRect l="1333" t="4162" r="1333" b="82973"/>
          <a:stretch/>
        </p:blipFill>
        <p:spPr>
          <a:xfrm rot="16200000">
            <a:off x="3464548" y="2562756"/>
            <a:ext cx="3851806" cy="75719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7" name="Google Shape;251;p30">
            <a:extLst>
              <a:ext uri="{FF2B5EF4-FFF2-40B4-BE49-F238E27FC236}">
                <a16:creationId xmlns:a16="http://schemas.microsoft.com/office/drawing/2014/main" id="{22EA763A-E323-B943-812A-DEE5B45A1621}"/>
              </a:ext>
            </a:extLst>
          </p:cNvPr>
          <p:cNvSpPr txBox="1">
            <a:spLocks/>
          </p:cNvSpPr>
          <p:nvPr/>
        </p:nvSpPr>
        <p:spPr>
          <a:xfrm>
            <a:off x="4987898" y="1149145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07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48" name="Google Shape;258;p30">
            <a:extLst>
              <a:ext uri="{FF2B5EF4-FFF2-40B4-BE49-F238E27FC236}">
                <a16:creationId xmlns:a16="http://schemas.microsoft.com/office/drawing/2014/main" id="{92BA1B11-CB89-A8EB-B48D-47F4E2D380EB}"/>
              </a:ext>
            </a:extLst>
          </p:cNvPr>
          <p:cNvSpPr txBox="1">
            <a:spLocks/>
          </p:cNvSpPr>
          <p:nvPr/>
        </p:nvSpPr>
        <p:spPr>
          <a:xfrm>
            <a:off x="5910980" y="1149144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Metodología</a:t>
            </a:r>
          </a:p>
        </p:txBody>
      </p:sp>
      <p:sp>
        <p:nvSpPr>
          <p:cNvPr id="49" name="Google Shape;251;p30">
            <a:extLst>
              <a:ext uri="{FF2B5EF4-FFF2-40B4-BE49-F238E27FC236}">
                <a16:creationId xmlns:a16="http://schemas.microsoft.com/office/drawing/2014/main" id="{16F1809D-CCFB-E184-B747-CC30711B3E0F}"/>
              </a:ext>
            </a:extLst>
          </p:cNvPr>
          <p:cNvSpPr txBox="1">
            <a:spLocks/>
          </p:cNvSpPr>
          <p:nvPr/>
        </p:nvSpPr>
        <p:spPr>
          <a:xfrm>
            <a:off x="4987898" y="1726178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08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50" name="Google Shape;258;p30">
            <a:extLst>
              <a:ext uri="{FF2B5EF4-FFF2-40B4-BE49-F238E27FC236}">
                <a16:creationId xmlns:a16="http://schemas.microsoft.com/office/drawing/2014/main" id="{4D5E954A-B367-9BD9-D16E-87AF5EA98985}"/>
              </a:ext>
            </a:extLst>
          </p:cNvPr>
          <p:cNvSpPr txBox="1">
            <a:spLocks/>
          </p:cNvSpPr>
          <p:nvPr/>
        </p:nvSpPr>
        <p:spPr>
          <a:xfrm>
            <a:off x="5910980" y="1726178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Roles</a:t>
            </a:r>
          </a:p>
        </p:txBody>
      </p:sp>
      <p:sp>
        <p:nvSpPr>
          <p:cNvPr id="51" name="Google Shape;251;p30">
            <a:extLst>
              <a:ext uri="{FF2B5EF4-FFF2-40B4-BE49-F238E27FC236}">
                <a16:creationId xmlns:a16="http://schemas.microsoft.com/office/drawing/2014/main" id="{0E7FA6B9-DB6F-56BC-6DBE-5143521B1F46}"/>
              </a:ext>
            </a:extLst>
          </p:cNvPr>
          <p:cNvSpPr txBox="1">
            <a:spLocks/>
          </p:cNvSpPr>
          <p:nvPr/>
        </p:nvSpPr>
        <p:spPr>
          <a:xfrm>
            <a:off x="4987899" y="2304649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09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52" name="Google Shape;258;p30">
            <a:extLst>
              <a:ext uri="{FF2B5EF4-FFF2-40B4-BE49-F238E27FC236}">
                <a16:creationId xmlns:a16="http://schemas.microsoft.com/office/drawing/2014/main" id="{39DDD951-76E7-AF49-EE8E-4FE0C7A6245B}"/>
              </a:ext>
            </a:extLst>
          </p:cNvPr>
          <p:cNvSpPr txBox="1">
            <a:spLocks/>
          </p:cNvSpPr>
          <p:nvPr/>
        </p:nvSpPr>
        <p:spPr>
          <a:xfrm>
            <a:off x="5910980" y="2304649"/>
            <a:ext cx="1904667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 err="1"/>
              <a:t>Sprints</a:t>
            </a:r>
            <a:endParaRPr lang="es-ES" dirty="0"/>
          </a:p>
        </p:txBody>
      </p:sp>
      <p:sp>
        <p:nvSpPr>
          <p:cNvPr id="53" name="Google Shape;251;p30">
            <a:extLst>
              <a:ext uri="{FF2B5EF4-FFF2-40B4-BE49-F238E27FC236}">
                <a16:creationId xmlns:a16="http://schemas.microsoft.com/office/drawing/2014/main" id="{9EEB7A88-A950-CA56-DDB8-E671723DF886}"/>
              </a:ext>
            </a:extLst>
          </p:cNvPr>
          <p:cNvSpPr txBox="1">
            <a:spLocks/>
          </p:cNvSpPr>
          <p:nvPr/>
        </p:nvSpPr>
        <p:spPr>
          <a:xfrm>
            <a:off x="4987898" y="2883120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 10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54" name="Google Shape;258;p30">
            <a:extLst>
              <a:ext uri="{FF2B5EF4-FFF2-40B4-BE49-F238E27FC236}">
                <a16:creationId xmlns:a16="http://schemas.microsoft.com/office/drawing/2014/main" id="{E246B2AF-52AF-3F4A-D370-2FFF462CEC5B}"/>
              </a:ext>
            </a:extLst>
          </p:cNvPr>
          <p:cNvSpPr txBox="1">
            <a:spLocks/>
          </p:cNvSpPr>
          <p:nvPr/>
        </p:nvSpPr>
        <p:spPr>
          <a:xfrm>
            <a:off x="5910980" y="2883120"/>
            <a:ext cx="1904668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Evidencias</a:t>
            </a:r>
          </a:p>
        </p:txBody>
      </p:sp>
      <p:sp>
        <p:nvSpPr>
          <p:cNvPr id="55" name="Google Shape;251;p30">
            <a:extLst>
              <a:ext uri="{FF2B5EF4-FFF2-40B4-BE49-F238E27FC236}">
                <a16:creationId xmlns:a16="http://schemas.microsoft.com/office/drawing/2014/main" id="{0CD1E308-7F82-7146-CA99-A2F4AA5621C0}"/>
              </a:ext>
            </a:extLst>
          </p:cNvPr>
          <p:cNvSpPr txBox="1">
            <a:spLocks/>
          </p:cNvSpPr>
          <p:nvPr/>
        </p:nvSpPr>
        <p:spPr>
          <a:xfrm>
            <a:off x="4987898" y="3503312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 11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56" name="Google Shape;258;p30">
            <a:extLst>
              <a:ext uri="{FF2B5EF4-FFF2-40B4-BE49-F238E27FC236}">
                <a16:creationId xmlns:a16="http://schemas.microsoft.com/office/drawing/2014/main" id="{0A67E9DB-D089-5DE2-20B6-8F3A9EB23473}"/>
              </a:ext>
            </a:extLst>
          </p:cNvPr>
          <p:cNvSpPr txBox="1">
            <a:spLocks/>
          </p:cNvSpPr>
          <p:nvPr/>
        </p:nvSpPr>
        <p:spPr>
          <a:xfrm>
            <a:off x="5910977" y="3503311"/>
            <a:ext cx="1904669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Cronograma</a:t>
            </a:r>
          </a:p>
        </p:txBody>
      </p:sp>
      <p:sp>
        <p:nvSpPr>
          <p:cNvPr id="57" name="Google Shape;251;p30">
            <a:extLst>
              <a:ext uri="{FF2B5EF4-FFF2-40B4-BE49-F238E27FC236}">
                <a16:creationId xmlns:a16="http://schemas.microsoft.com/office/drawing/2014/main" id="{60C2928A-54D2-D8AA-096A-C37C436F9FBA}"/>
              </a:ext>
            </a:extLst>
          </p:cNvPr>
          <p:cNvSpPr txBox="1">
            <a:spLocks/>
          </p:cNvSpPr>
          <p:nvPr/>
        </p:nvSpPr>
        <p:spPr>
          <a:xfrm>
            <a:off x="4987903" y="4123503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 12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58" name="Google Shape;258;p30">
            <a:extLst>
              <a:ext uri="{FF2B5EF4-FFF2-40B4-BE49-F238E27FC236}">
                <a16:creationId xmlns:a16="http://schemas.microsoft.com/office/drawing/2014/main" id="{8EE1A526-03C0-546A-60B1-5D276C2BFC47}"/>
              </a:ext>
            </a:extLst>
          </p:cNvPr>
          <p:cNvSpPr txBox="1">
            <a:spLocks/>
          </p:cNvSpPr>
          <p:nvPr/>
        </p:nvSpPr>
        <p:spPr>
          <a:xfrm>
            <a:off x="5910980" y="4123503"/>
            <a:ext cx="1997392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Conclusiones</a:t>
            </a:r>
          </a:p>
        </p:txBody>
      </p:sp>
      <p:sp>
        <p:nvSpPr>
          <p:cNvPr id="59" name="Google Shape;251;p30">
            <a:extLst>
              <a:ext uri="{FF2B5EF4-FFF2-40B4-BE49-F238E27FC236}">
                <a16:creationId xmlns:a16="http://schemas.microsoft.com/office/drawing/2014/main" id="{8F143D9C-0B21-CEEB-F766-5B3C5E589E5D}"/>
              </a:ext>
            </a:extLst>
          </p:cNvPr>
          <p:cNvSpPr txBox="1">
            <a:spLocks/>
          </p:cNvSpPr>
          <p:nvPr/>
        </p:nvSpPr>
        <p:spPr>
          <a:xfrm>
            <a:off x="1255705" y="1140714"/>
            <a:ext cx="879047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01</a:t>
            </a:r>
            <a:r>
              <a:rPr lang="en" sz="2400" dirty="0"/>
              <a:t>.</a:t>
            </a:r>
            <a:endParaRPr lang="en" sz="2000" dirty="0"/>
          </a:p>
        </p:txBody>
      </p:sp>
      <p:sp>
        <p:nvSpPr>
          <p:cNvPr id="60" name="Google Shape;258;p30">
            <a:extLst>
              <a:ext uri="{FF2B5EF4-FFF2-40B4-BE49-F238E27FC236}">
                <a16:creationId xmlns:a16="http://schemas.microsoft.com/office/drawing/2014/main" id="{43DCA0D1-189A-72AA-862F-3553B0876081}"/>
              </a:ext>
            </a:extLst>
          </p:cNvPr>
          <p:cNvSpPr txBox="1">
            <a:spLocks/>
          </p:cNvSpPr>
          <p:nvPr/>
        </p:nvSpPr>
        <p:spPr>
          <a:xfrm>
            <a:off x="2134755" y="1140714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Contexto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359A0656-F2FD-15C2-3E55-C8E624F43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824ECE8A-AFF8-D3E0-1FB1-B9633EC11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Sprints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C06E0596-9524-0DA4-52BF-2AB11DE129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F509687F-2A28-3274-C844-1E842B1283C3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B4578AD-AD40-1E45-5C9B-C7658A14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7" y="1074440"/>
            <a:ext cx="4576215" cy="29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50714FF2-F760-D657-F20E-CEBF23D5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>
            <a:extLst>
              <a:ext uri="{FF2B5EF4-FFF2-40B4-BE49-F238E27FC236}">
                <a16:creationId xmlns:a16="http://schemas.microsoft.com/office/drawing/2014/main" id="{08BD3329-B604-CB93-01A8-A0D37B3688B7}"/>
              </a:ext>
            </a:extLst>
          </p:cNvPr>
          <p:cNvPicPr preferRelativeResize="0"/>
          <p:nvPr/>
        </p:nvPicPr>
        <p:blipFill rotWithShape="1">
          <a:blip r:embed="rId3">
            <a:alphaModFix amt="39000"/>
          </a:blip>
          <a:srcRect l="1333" t="4162" r="1333" b="82973"/>
          <a:stretch/>
        </p:blipFill>
        <p:spPr>
          <a:xfrm>
            <a:off x="720000" y="1261875"/>
            <a:ext cx="7704000" cy="5727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51" name="Google Shape;251;p30">
            <a:extLst>
              <a:ext uri="{FF2B5EF4-FFF2-40B4-BE49-F238E27FC236}">
                <a16:creationId xmlns:a16="http://schemas.microsoft.com/office/drawing/2014/main" id="{4BEBEA4C-4AA7-E936-F455-8EADD09AC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sp>
        <p:nvSpPr>
          <p:cNvPr id="252" name="Google Shape;252;p30">
            <a:extLst>
              <a:ext uri="{FF2B5EF4-FFF2-40B4-BE49-F238E27FC236}">
                <a16:creationId xmlns:a16="http://schemas.microsoft.com/office/drawing/2014/main" id="{872881D2-1BF0-882B-604A-A1235A42FAA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038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2E4299A8-0E46-CF27-16E5-5F47116031A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087600" y="125152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>
            <a:extLst>
              <a:ext uri="{FF2B5EF4-FFF2-40B4-BE49-F238E27FC236}">
                <a16:creationId xmlns:a16="http://schemas.microsoft.com/office/drawing/2014/main" id="{3AA5A752-D67E-9883-9DE0-AE3798EA46B6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258" name="Google Shape;258;p30">
            <a:extLst>
              <a:ext uri="{FF2B5EF4-FFF2-40B4-BE49-F238E27FC236}">
                <a16:creationId xmlns:a16="http://schemas.microsoft.com/office/drawing/2014/main" id="{7A48934B-13BD-4433-59B5-25C6B089F8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899224"/>
            <a:ext cx="2336400" cy="379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sz="1600" dirty="0"/>
              <a:t>Preparación</a:t>
            </a:r>
          </a:p>
        </p:txBody>
      </p:sp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57E08CDF-F97E-A589-863F-3BB4926B165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03800" y="1899226"/>
            <a:ext cx="2336400" cy="379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Inventario Básico</a:t>
            </a:r>
          </a:p>
        </p:txBody>
      </p:sp>
      <p:sp>
        <p:nvSpPr>
          <p:cNvPr id="260" name="Google Shape;260;p30">
            <a:extLst>
              <a:ext uri="{FF2B5EF4-FFF2-40B4-BE49-F238E27FC236}">
                <a16:creationId xmlns:a16="http://schemas.microsoft.com/office/drawing/2014/main" id="{FEAE98AC-FA65-7A54-9F70-93329C2A0FA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92500" y="1899225"/>
            <a:ext cx="2336400" cy="379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Reportes y Alertas</a:t>
            </a:r>
          </a:p>
        </p:txBody>
      </p:sp>
      <p:pic>
        <p:nvPicPr>
          <p:cNvPr id="20" name="Google Shape;249;p30">
            <a:extLst>
              <a:ext uri="{FF2B5EF4-FFF2-40B4-BE49-F238E27FC236}">
                <a16:creationId xmlns:a16="http://schemas.microsoft.com/office/drawing/2014/main" id="{C9806FAD-54BB-2C17-5575-DE12418B00BC}"/>
              </a:ext>
            </a:extLst>
          </p:cNvPr>
          <p:cNvPicPr preferRelativeResize="0"/>
          <p:nvPr/>
        </p:nvPicPr>
        <p:blipFill rotWithShape="1">
          <a:blip r:embed="rId3">
            <a:alphaModFix amt="39000"/>
          </a:blip>
          <a:srcRect l="1333" t="4162" r="1333" b="82973"/>
          <a:stretch/>
        </p:blipFill>
        <p:spPr>
          <a:xfrm>
            <a:off x="724680" y="2709438"/>
            <a:ext cx="7704000" cy="5727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1" name="Google Shape;251;p30">
            <a:extLst>
              <a:ext uri="{FF2B5EF4-FFF2-40B4-BE49-F238E27FC236}">
                <a16:creationId xmlns:a16="http://schemas.microsoft.com/office/drawing/2014/main" id="{0401A824-79B9-C494-D180-956B0671438D}"/>
              </a:ext>
            </a:extLst>
          </p:cNvPr>
          <p:cNvSpPr txBox="1">
            <a:spLocks/>
          </p:cNvSpPr>
          <p:nvPr/>
        </p:nvSpPr>
        <p:spPr>
          <a:xfrm>
            <a:off x="724680" y="2699088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2" name="Google Shape;252;p30">
            <a:extLst>
              <a:ext uri="{FF2B5EF4-FFF2-40B4-BE49-F238E27FC236}">
                <a16:creationId xmlns:a16="http://schemas.microsoft.com/office/drawing/2014/main" id="{5E9B4E0A-24C9-77AE-8A81-503A22482E01}"/>
              </a:ext>
            </a:extLst>
          </p:cNvPr>
          <p:cNvSpPr txBox="1">
            <a:spLocks/>
          </p:cNvSpPr>
          <p:nvPr/>
        </p:nvSpPr>
        <p:spPr>
          <a:xfrm>
            <a:off x="3408480" y="2699088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8" name="Google Shape;258;p30">
            <a:extLst>
              <a:ext uri="{FF2B5EF4-FFF2-40B4-BE49-F238E27FC236}">
                <a16:creationId xmlns:a16="http://schemas.microsoft.com/office/drawing/2014/main" id="{E484DB44-AAA3-6441-8107-E8BC979C8E16}"/>
              </a:ext>
            </a:extLst>
          </p:cNvPr>
          <p:cNvSpPr txBox="1">
            <a:spLocks/>
          </p:cNvSpPr>
          <p:nvPr/>
        </p:nvSpPr>
        <p:spPr>
          <a:xfrm>
            <a:off x="724680" y="3292488"/>
            <a:ext cx="2336400" cy="36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MX" sz="1600" dirty="0"/>
              <a:t>Predicción IA</a:t>
            </a:r>
          </a:p>
        </p:txBody>
      </p:sp>
      <p:sp>
        <p:nvSpPr>
          <p:cNvPr id="29" name="Google Shape;258;p30">
            <a:extLst>
              <a:ext uri="{FF2B5EF4-FFF2-40B4-BE49-F238E27FC236}">
                <a16:creationId xmlns:a16="http://schemas.microsoft.com/office/drawing/2014/main" id="{BE1C873E-F61D-C201-6C1B-B6B8B9A63AB1}"/>
              </a:ext>
            </a:extLst>
          </p:cNvPr>
          <p:cNvSpPr txBox="1">
            <a:spLocks/>
          </p:cNvSpPr>
          <p:nvPr/>
        </p:nvSpPr>
        <p:spPr>
          <a:xfrm>
            <a:off x="3398900" y="3302988"/>
            <a:ext cx="2336400" cy="36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MX" sz="1600" dirty="0"/>
              <a:t>Cierre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9DDF6-83C6-4302-951A-1987292D6D2B}"/>
              </a:ext>
            </a:extLst>
          </p:cNvPr>
          <p:cNvSpPr txBox="1"/>
          <p:nvPr/>
        </p:nvSpPr>
        <p:spPr>
          <a:xfrm>
            <a:off x="724680" y="2234635"/>
            <a:ext cx="2564880" cy="112371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Infraestructura en OCP y GCP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Configuración Repositorios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Mockups Iniciales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952F69-9859-1B44-EAD3-C50E66F0D2C5}"/>
              </a:ext>
            </a:extLst>
          </p:cNvPr>
          <p:cNvSpPr txBox="1"/>
          <p:nvPr/>
        </p:nvSpPr>
        <p:spPr>
          <a:xfrm>
            <a:off x="3398900" y="2278505"/>
            <a:ext cx="2336400" cy="112371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lvl="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 err="1">
                <a:solidFill>
                  <a:schemeClr val="dk1"/>
                </a:solidFill>
                <a:latin typeface="Sora"/>
                <a:cs typeface="Sora"/>
              </a:rPr>
              <a:t>Backend</a:t>
            </a: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 Java para CRUD de productos</a:t>
            </a:r>
          </a:p>
          <a:p>
            <a:pPr marL="171450" lvl="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DB Oracle conectada</a:t>
            </a:r>
          </a:p>
          <a:p>
            <a:pPr marL="171450" lvl="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 err="1">
                <a:solidFill>
                  <a:schemeClr val="dk1"/>
                </a:solidFill>
                <a:latin typeface="Sora"/>
                <a:cs typeface="Sora"/>
              </a:rPr>
              <a:t>Frontend</a:t>
            </a: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; </a:t>
            </a:r>
            <a:r>
              <a:rPr lang="es-MX" sz="1200" b="1" dirty="0" err="1">
                <a:solidFill>
                  <a:schemeClr val="dk1"/>
                </a:solidFill>
                <a:latin typeface="Sora"/>
                <a:cs typeface="Sora"/>
              </a:rPr>
              <a:t>login</a:t>
            </a: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 + listado de inventario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C85F3C-566F-5D04-B0D9-0B3F077C4899}"/>
              </a:ext>
            </a:extLst>
          </p:cNvPr>
          <p:cNvSpPr txBox="1"/>
          <p:nvPr/>
        </p:nvSpPr>
        <p:spPr>
          <a:xfrm>
            <a:off x="6087600" y="2288855"/>
            <a:ext cx="2113613" cy="1328023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ES" sz="1200" b="1" dirty="0">
                <a:solidFill>
                  <a:schemeClr val="dk1"/>
                </a:solidFill>
                <a:latin typeface="Sora"/>
                <a:cs typeface="Sora"/>
              </a:rPr>
              <a:t>Generación de reportes básicos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ES" sz="1200" b="1" dirty="0">
                <a:solidFill>
                  <a:schemeClr val="dk1"/>
                </a:solidFill>
                <a:latin typeface="Sora"/>
                <a:ea typeface="+mn-ea"/>
                <a:cs typeface="Sora"/>
              </a:rPr>
              <a:t>Alertas</a:t>
            </a:r>
            <a:r>
              <a:rPr lang="es-ES" sz="1200" b="1" dirty="0">
                <a:solidFill>
                  <a:schemeClr val="dk1"/>
                </a:solidFill>
                <a:latin typeface="Sora"/>
                <a:cs typeface="Sora"/>
              </a:rPr>
              <a:t> de stock bajo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ES" sz="1200" b="1" dirty="0" err="1">
                <a:solidFill>
                  <a:schemeClr val="dk1"/>
                </a:solidFill>
                <a:latin typeface="Sora"/>
                <a:cs typeface="Sora"/>
              </a:rPr>
              <a:t>Dashboard</a:t>
            </a:r>
            <a:r>
              <a:rPr lang="es-ES" sz="1200" b="1" dirty="0">
                <a:solidFill>
                  <a:schemeClr val="dk1"/>
                </a:solidFill>
                <a:latin typeface="Sora"/>
                <a:cs typeface="Sora"/>
              </a:rPr>
              <a:t> inicial en </a:t>
            </a:r>
            <a:r>
              <a:rPr lang="es-ES" sz="1200" b="1" dirty="0" err="1">
                <a:solidFill>
                  <a:schemeClr val="dk1"/>
                </a:solidFill>
                <a:latin typeface="Sora"/>
                <a:cs typeface="Sora"/>
              </a:rPr>
              <a:t>Frontend</a:t>
            </a:r>
            <a:endParaRPr lang="es-ES" sz="1200"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578A6F-4E8A-BF8C-F70A-FC26C418252E}"/>
              </a:ext>
            </a:extLst>
          </p:cNvPr>
          <p:cNvSpPr txBox="1"/>
          <p:nvPr/>
        </p:nvSpPr>
        <p:spPr>
          <a:xfrm>
            <a:off x="715100" y="3656662"/>
            <a:ext cx="2257021" cy="1404000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1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Procesamiento </a:t>
            </a:r>
            <a:r>
              <a:rPr lang="es-MX" sz="1100" b="1" dirty="0" err="1">
                <a:solidFill>
                  <a:schemeClr val="dk1"/>
                </a:solidFill>
                <a:latin typeface="Sora"/>
                <a:cs typeface="Sora"/>
                <a:sym typeface="Sora"/>
              </a:rPr>
              <a:t>Batch</a:t>
            </a:r>
            <a:r>
              <a:rPr lang="es-MX" sz="11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 a GCP Storage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1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Entrenamiento modelo </a:t>
            </a:r>
            <a:r>
              <a:rPr lang="es-MX" sz="1100" b="1" dirty="0" err="1">
                <a:solidFill>
                  <a:schemeClr val="dk1"/>
                </a:solidFill>
                <a:latin typeface="Sora"/>
                <a:cs typeface="Sora"/>
                <a:sym typeface="Sora"/>
              </a:rPr>
              <a:t>Prophet</a:t>
            </a:r>
            <a:endParaRPr lang="es-MX" sz="1100"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1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Consulta y visualización de predicciones en </a:t>
            </a:r>
            <a:r>
              <a:rPr lang="es-MX" sz="1100" b="1" dirty="0" err="1">
                <a:solidFill>
                  <a:schemeClr val="dk1"/>
                </a:solidFill>
                <a:latin typeface="Sora"/>
                <a:cs typeface="Sora"/>
                <a:sym typeface="Sora"/>
              </a:rPr>
              <a:t>Frontend</a:t>
            </a:r>
            <a:endParaRPr lang="es-MX" sz="1100"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8EB976-C495-D60F-80F4-45A55B1137DF}"/>
              </a:ext>
            </a:extLst>
          </p:cNvPr>
          <p:cNvSpPr txBox="1"/>
          <p:nvPr/>
        </p:nvSpPr>
        <p:spPr>
          <a:xfrm>
            <a:off x="3408480" y="3713070"/>
            <a:ext cx="1960084" cy="715089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Correcciones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Documentación</a:t>
            </a:r>
          </a:p>
          <a:p>
            <a:pPr marL="171450" indent="-171450">
              <a:buClr>
                <a:schemeClr val="dk1"/>
              </a:buClr>
              <a:buSzPts val="2400"/>
              <a:buFont typeface="Courier New" panose="02070309020205020404" pitchFamily="49" charset="0"/>
              <a:buChar char="o"/>
            </a:pPr>
            <a:r>
              <a:rPr lang="es-MX" sz="1200" b="1" dirty="0">
                <a:solidFill>
                  <a:schemeClr val="dk1"/>
                </a:solidFill>
                <a:latin typeface="Sora"/>
                <a:cs typeface="Sora"/>
              </a:rPr>
              <a:t>Presentación</a:t>
            </a:r>
          </a:p>
        </p:txBody>
      </p:sp>
    </p:spTree>
    <p:extLst>
      <p:ext uri="{BB962C8B-B14F-4D97-AF65-F5344CB8AC3E}">
        <p14:creationId xmlns:p14="http://schemas.microsoft.com/office/powerpoint/2010/main" val="19718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695BD69E-3090-A0AA-21BF-190FAEC0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B0D643AE-61CD-1C3B-81EA-76E532140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Evidencias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FA0FA561-748F-1DCA-16E1-3F906197B1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A736A0BD-011E-DDBA-D679-CB1FA2476C21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3FF2F8C-FEB6-B5FA-8B15-28CF6091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" y="1015766"/>
            <a:ext cx="4904587" cy="30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AA6B3C77-5960-A8AD-D170-F8DEBE46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>
            <a:extLst>
              <a:ext uri="{FF2B5EF4-FFF2-40B4-BE49-F238E27FC236}">
                <a16:creationId xmlns:a16="http://schemas.microsoft.com/office/drawing/2014/main" id="{22969DB1-F26C-F4C8-6038-2D8B5A741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</a:t>
            </a:r>
            <a:endParaRPr dirty="0"/>
          </a:p>
        </p:txBody>
      </p:sp>
      <p:sp>
        <p:nvSpPr>
          <p:cNvPr id="26" name="Google Shape;1078;p10">
            <a:extLst>
              <a:ext uri="{FF2B5EF4-FFF2-40B4-BE49-F238E27FC236}">
                <a16:creationId xmlns:a16="http://schemas.microsoft.com/office/drawing/2014/main" id="{C9B7EBEF-E025-921B-F89B-353878E6F1E5}"/>
              </a:ext>
            </a:extLst>
          </p:cNvPr>
          <p:cNvSpPr/>
          <p:nvPr/>
        </p:nvSpPr>
        <p:spPr>
          <a:xfrm>
            <a:off x="3029226" y="1141599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079;p10">
            <a:extLst>
              <a:ext uri="{FF2B5EF4-FFF2-40B4-BE49-F238E27FC236}">
                <a16:creationId xmlns:a16="http://schemas.microsoft.com/office/drawing/2014/main" id="{A2F0920D-D91D-A07A-2B3A-826FE72296C6}"/>
              </a:ext>
            </a:extLst>
          </p:cNvPr>
          <p:cNvSpPr/>
          <p:nvPr/>
        </p:nvSpPr>
        <p:spPr>
          <a:xfrm>
            <a:off x="4736496" y="1141599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080;p10">
            <a:extLst>
              <a:ext uri="{FF2B5EF4-FFF2-40B4-BE49-F238E27FC236}">
                <a16:creationId xmlns:a16="http://schemas.microsoft.com/office/drawing/2014/main" id="{80CDC6B2-EE38-379D-1C0B-A2124160726E}"/>
              </a:ext>
            </a:extLst>
          </p:cNvPr>
          <p:cNvSpPr/>
          <p:nvPr/>
        </p:nvSpPr>
        <p:spPr>
          <a:xfrm>
            <a:off x="4736496" y="2594791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81;p10">
            <a:extLst>
              <a:ext uri="{FF2B5EF4-FFF2-40B4-BE49-F238E27FC236}">
                <a16:creationId xmlns:a16="http://schemas.microsoft.com/office/drawing/2014/main" id="{D419BF05-6E94-3E5D-83A2-8D4C6C28C4CD}"/>
              </a:ext>
            </a:extLst>
          </p:cNvPr>
          <p:cNvSpPr/>
          <p:nvPr/>
        </p:nvSpPr>
        <p:spPr>
          <a:xfrm>
            <a:off x="3029226" y="2583238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83;p10">
            <a:extLst>
              <a:ext uri="{FF2B5EF4-FFF2-40B4-BE49-F238E27FC236}">
                <a16:creationId xmlns:a16="http://schemas.microsoft.com/office/drawing/2014/main" id="{52662000-00BC-CDFD-4761-33EA8A2A0964}"/>
              </a:ext>
            </a:extLst>
          </p:cNvPr>
          <p:cNvSpPr txBox="1">
            <a:spLocks noGrp="1"/>
          </p:cNvSpPr>
          <p:nvPr/>
        </p:nvSpPr>
        <p:spPr>
          <a:xfrm>
            <a:off x="927721" y="3090748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s-ES" sz="1200" dirty="0"/>
              <a:t>Documento con la priorización </a:t>
            </a:r>
            <a:r>
              <a:rPr lang="es-ES" sz="1200" dirty="0" err="1"/>
              <a:t>MoSCoW</a:t>
            </a:r>
            <a:r>
              <a:rPr lang="es-ES" sz="1200" dirty="0"/>
              <a:t> + detalle de alto nivel.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1" name="Google Shape;1084;p10">
            <a:extLst>
              <a:ext uri="{FF2B5EF4-FFF2-40B4-BE49-F238E27FC236}">
                <a16:creationId xmlns:a16="http://schemas.microsoft.com/office/drawing/2014/main" id="{9EFB2A21-C349-1CC7-298B-25F966D4F1D6}"/>
              </a:ext>
            </a:extLst>
          </p:cNvPr>
          <p:cNvSpPr txBox="1">
            <a:spLocks noGrp="1"/>
          </p:cNvSpPr>
          <p:nvPr/>
        </p:nvSpPr>
        <p:spPr>
          <a:xfrm>
            <a:off x="927721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Prototipo</a:t>
            </a:r>
            <a:endParaRPr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32" name="Google Shape;1085;p10">
            <a:extLst>
              <a:ext uri="{FF2B5EF4-FFF2-40B4-BE49-F238E27FC236}">
                <a16:creationId xmlns:a16="http://schemas.microsoft.com/office/drawing/2014/main" id="{4A3ED573-5699-5E6E-98FF-F66CBFCC7881}"/>
              </a:ext>
            </a:extLst>
          </p:cNvPr>
          <p:cNvSpPr txBox="1">
            <a:spLocks noGrp="1"/>
          </p:cNvSpPr>
          <p:nvPr/>
        </p:nvSpPr>
        <p:spPr>
          <a:xfrm>
            <a:off x="927721" y="1675826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/>
            <a:r>
              <a:rPr lang="es-ES" sz="1200" dirty="0"/>
              <a:t>Mockups y flujo de pantallas (para validar UI/UX).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3" name="Google Shape;1086;p10">
            <a:extLst>
              <a:ext uri="{FF2B5EF4-FFF2-40B4-BE49-F238E27FC236}">
                <a16:creationId xmlns:a16="http://schemas.microsoft.com/office/drawing/2014/main" id="{E3EE039C-1426-CFF2-C568-CB10A7A5C9A4}"/>
              </a:ext>
            </a:extLst>
          </p:cNvPr>
          <p:cNvSpPr txBox="1">
            <a:spLocks noGrp="1"/>
          </p:cNvSpPr>
          <p:nvPr/>
        </p:nvSpPr>
        <p:spPr>
          <a:xfrm>
            <a:off x="6107182" y="113794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Arquitectura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4" name="Google Shape;1087;p10">
            <a:extLst>
              <a:ext uri="{FF2B5EF4-FFF2-40B4-BE49-F238E27FC236}">
                <a16:creationId xmlns:a16="http://schemas.microsoft.com/office/drawing/2014/main" id="{7EF1EDBB-D188-5C26-0495-0BE716D6A03D}"/>
              </a:ext>
            </a:extLst>
          </p:cNvPr>
          <p:cNvSpPr txBox="1">
            <a:spLocks noGrp="1"/>
          </p:cNvSpPr>
          <p:nvPr/>
        </p:nvSpPr>
        <p:spPr>
          <a:xfrm>
            <a:off x="6107175" y="1566898"/>
            <a:ext cx="2060134" cy="64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/>
            <a:r>
              <a:rPr lang="es-ES" sz="1200" dirty="0"/>
              <a:t>Diagramas de infraestructura o flujos.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5" name="Google Shape;1088;p10">
            <a:extLst>
              <a:ext uri="{FF2B5EF4-FFF2-40B4-BE49-F238E27FC236}">
                <a16:creationId xmlns:a16="http://schemas.microsoft.com/office/drawing/2014/main" id="{B308126A-F555-A7E0-F261-6A5CF549326C}"/>
              </a:ext>
            </a:extLst>
          </p:cNvPr>
          <p:cNvSpPr txBox="1">
            <a:spLocks noGrp="1"/>
          </p:cNvSpPr>
          <p:nvPr/>
        </p:nvSpPr>
        <p:spPr>
          <a:xfrm>
            <a:off x="832644" y="2594791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Épicas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6" name="Google Shape;1089;p10">
            <a:extLst>
              <a:ext uri="{FF2B5EF4-FFF2-40B4-BE49-F238E27FC236}">
                <a16:creationId xmlns:a16="http://schemas.microsoft.com/office/drawing/2014/main" id="{13E3FD28-2E64-92C4-E81E-4B35F451B98E}"/>
              </a:ext>
            </a:extLst>
          </p:cNvPr>
          <p:cNvSpPr txBox="1">
            <a:spLocks noGrp="1"/>
          </p:cNvSpPr>
          <p:nvPr/>
        </p:nvSpPr>
        <p:spPr>
          <a:xfrm>
            <a:off x="6107175" y="2661248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Product Backlog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7" name="Google Shape;1090;p10">
            <a:extLst>
              <a:ext uri="{FF2B5EF4-FFF2-40B4-BE49-F238E27FC236}">
                <a16:creationId xmlns:a16="http://schemas.microsoft.com/office/drawing/2014/main" id="{27AC4ED1-0A20-8AA3-F01B-7AE7821B8F86}"/>
              </a:ext>
            </a:extLst>
          </p:cNvPr>
          <p:cNvSpPr txBox="1">
            <a:spLocks noGrp="1"/>
          </p:cNvSpPr>
          <p:nvPr/>
        </p:nvSpPr>
        <p:spPr>
          <a:xfrm>
            <a:off x="6107175" y="3295603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s-ES" sz="1200" dirty="0">
                <a:latin typeface="Roboto"/>
                <a:ea typeface="Roboto"/>
                <a:cs typeface="Roboto"/>
              </a:rPr>
              <a:t>Historias de usuario completas y priorizadas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41" name="Google Shape;1166;p10">
            <a:extLst>
              <a:ext uri="{FF2B5EF4-FFF2-40B4-BE49-F238E27FC236}">
                <a16:creationId xmlns:a16="http://schemas.microsoft.com/office/drawing/2014/main" id="{43B638BA-3CAD-EC21-9FCC-E9E7032FAEB8}"/>
              </a:ext>
            </a:extLst>
          </p:cNvPr>
          <p:cNvSpPr/>
          <p:nvPr/>
        </p:nvSpPr>
        <p:spPr>
          <a:xfrm>
            <a:off x="3972934" y="3862540"/>
            <a:ext cx="1032066" cy="97448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67;p10">
            <a:extLst>
              <a:ext uri="{FF2B5EF4-FFF2-40B4-BE49-F238E27FC236}">
                <a16:creationId xmlns:a16="http://schemas.microsoft.com/office/drawing/2014/main" id="{A974D17B-73AA-A4CA-D677-AE85C4F3B8EC}"/>
              </a:ext>
            </a:extLst>
          </p:cNvPr>
          <p:cNvSpPr txBox="1"/>
          <p:nvPr/>
        </p:nvSpPr>
        <p:spPr>
          <a:xfrm>
            <a:off x="1752365" y="4127285"/>
            <a:ext cx="224278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cs typeface="Sora"/>
                <a:sym typeface="Alfa Slab One"/>
              </a:rPr>
              <a:t>Plan Gestión Interesados</a:t>
            </a:r>
            <a:endParaRPr sz="2000" b="1" dirty="0">
              <a:solidFill>
                <a:schemeClr val="dk1"/>
              </a:solidFill>
              <a:latin typeface="Sora"/>
              <a:cs typeface="Sora"/>
              <a:sym typeface="Alfa Slab One"/>
            </a:endParaRPr>
          </a:p>
        </p:txBody>
      </p:sp>
      <p:sp>
        <p:nvSpPr>
          <p:cNvPr id="43" name="Google Shape;1168;p10">
            <a:extLst>
              <a:ext uri="{FF2B5EF4-FFF2-40B4-BE49-F238E27FC236}">
                <a16:creationId xmlns:a16="http://schemas.microsoft.com/office/drawing/2014/main" id="{C097083B-D3D7-2FEC-599E-81CA8F51E833}"/>
              </a:ext>
            </a:extLst>
          </p:cNvPr>
          <p:cNvSpPr txBox="1"/>
          <p:nvPr/>
        </p:nvSpPr>
        <p:spPr>
          <a:xfrm>
            <a:off x="5042613" y="4167035"/>
            <a:ext cx="2268696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chemeClr val="dk1"/>
              </a:buClr>
              <a:buSzPts val="1400"/>
            </a:pPr>
            <a:r>
              <a:rPr lang="es-ES" sz="1200" dirty="0"/>
              <a:t>Quiénes son los actores, su rol y nivel de influencia.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Assistan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BAD82B-4C85-D74C-3A19-507BC2D9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011" y="1340630"/>
            <a:ext cx="650030" cy="6500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9E6E5E-473D-7A25-220F-FB87299B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75" y="1366229"/>
            <a:ext cx="650030" cy="650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6903ED-57BA-1516-2140-140479A0E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011" y="2797476"/>
            <a:ext cx="650030" cy="6500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6737FE-E2C9-3768-C7F5-77855CF39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158" y="2824023"/>
            <a:ext cx="650030" cy="6500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4F961F-DC18-65AA-6617-CBB2E0DF4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826" y="4024767"/>
            <a:ext cx="650030" cy="6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6BF05B9-BDB6-FA41-B85B-AB266095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>
            <a:extLst>
              <a:ext uri="{FF2B5EF4-FFF2-40B4-BE49-F238E27FC236}">
                <a16:creationId xmlns:a16="http://schemas.microsoft.com/office/drawing/2014/main" id="{4E90EC24-08B0-90B1-9600-B75969997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</a:t>
            </a:r>
            <a:endParaRPr dirty="0"/>
          </a:p>
        </p:txBody>
      </p:sp>
      <p:sp>
        <p:nvSpPr>
          <p:cNvPr id="26" name="Google Shape;1078;p10">
            <a:extLst>
              <a:ext uri="{FF2B5EF4-FFF2-40B4-BE49-F238E27FC236}">
                <a16:creationId xmlns:a16="http://schemas.microsoft.com/office/drawing/2014/main" id="{4681BCFA-475E-B377-ADEB-DD464CDF0BBE}"/>
              </a:ext>
            </a:extLst>
          </p:cNvPr>
          <p:cNvSpPr/>
          <p:nvPr/>
        </p:nvSpPr>
        <p:spPr>
          <a:xfrm>
            <a:off x="3029226" y="1535726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079;p10">
            <a:extLst>
              <a:ext uri="{FF2B5EF4-FFF2-40B4-BE49-F238E27FC236}">
                <a16:creationId xmlns:a16="http://schemas.microsoft.com/office/drawing/2014/main" id="{986824D8-0391-58BE-6F48-59BC608FBE06}"/>
              </a:ext>
            </a:extLst>
          </p:cNvPr>
          <p:cNvSpPr/>
          <p:nvPr/>
        </p:nvSpPr>
        <p:spPr>
          <a:xfrm>
            <a:off x="4733294" y="1541428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080;p10">
            <a:extLst>
              <a:ext uri="{FF2B5EF4-FFF2-40B4-BE49-F238E27FC236}">
                <a16:creationId xmlns:a16="http://schemas.microsoft.com/office/drawing/2014/main" id="{94CB1648-48C6-DD3A-72C6-C6BFF3F87118}"/>
              </a:ext>
            </a:extLst>
          </p:cNvPr>
          <p:cNvSpPr/>
          <p:nvPr/>
        </p:nvSpPr>
        <p:spPr>
          <a:xfrm>
            <a:off x="4733294" y="3307156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81;p10">
            <a:extLst>
              <a:ext uri="{FF2B5EF4-FFF2-40B4-BE49-F238E27FC236}">
                <a16:creationId xmlns:a16="http://schemas.microsoft.com/office/drawing/2014/main" id="{BF745DFB-24CA-1F81-1958-C389B901DAC1}"/>
              </a:ext>
            </a:extLst>
          </p:cNvPr>
          <p:cNvSpPr/>
          <p:nvPr/>
        </p:nvSpPr>
        <p:spPr>
          <a:xfrm>
            <a:off x="3029226" y="3295603"/>
            <a:ext cx="1131600" cy="113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83;p10">
            <a:extLst>
              <a:ext uri="{FF2B5EF4-FFF2-40B4-BE49-F238E27FC236}">
                <a16:creationId xmlns:a16="http://schemas.microsoft.com/office/drawing/2014/main" id="{143F0EDF-A4DC-F6DE-0954-25D622EAD75B}"/>
              </a:ext>
            </a:extLst>
          </p:cNvPr>
          <p:cNvSpPr txBox="1">
            <a:spLocks noGrp="1"/>
          </p:cNvSpPr>
          <p:nvPr/>
        </p:nvSpPr>
        <p:spPr>
          <a:xfrm>
            <a:off x="927721" y="3861403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s-ES" sz="1200" dirty="0"/>
              <a:t>Documento para identificar posibles riesgos durante la ejecución del proyecto.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1" name="Google Shape;1084;p10">
            <a:extLst>
              <a:ext uri="{FF2B5EF4-FFF2-40B4-BE49-F238E27FC236}">
                <a16:creationId xmlns:a16="http://schemas.microsoft.com/office/drawing/2014/main" id="{13C33F05-2D95-A3C9-6792-252F193061B4}"/>
              </a:ext>
            </a:extLst>
          </p:cNvPr>
          <p:cNvSpPr txBox="1">
            <a:spLocks noGrp="1"/>
          </p:cNvSpPr>
          <p:nvPr/>
        </p:nvSpPr>
        <p:spPr>
          <a:xfrm>
            <a:off x="927721" y="147456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Matriz Trazabilidad Requisitos</a:t>
            </a:r>
            <a:endParaRPr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32" name="Google Shape;1085;p10">
            <a:extLst>
              <a:ext uri="{FF2B5EF4-FFF2-40B4-BE49-F238E27FC236}">
                <a16:creationId xmlns:a16="http://schemas.microsoft.com/office/drawing/2014/main" id="{0BF7FA6D-2551-37BC-C9CB-F040CD743030}"/>
              </a:ext>
            </a:extLst>
          </p:cNvPr>
          <p:cNvSpPr txBox="1">
            <a:spLocks noGrp="1"/>
          </p:cNvSpPr>
          <p:nvPr/>
        </p:nvSpPr>
        <p:spPr>
          <a:xfrm>
            <a:off x="927721" y="2347650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/>
            <a:r>
              <a:rPr lang="es-ES" sz="1200" dirty="0"/>
              <a:t>Matriz que relación RF y RNF con las historias de usuario y define el alcance de estas.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3" name="Google Shape;1086;p10">
            <a:extLst>
              <a:ext uri="{FF2B5EF4-FFF2-40B4-BE49-F238E27FC236}">
                <a16:creationId xmlns:a16="http://schemas.microsoft.com/office/drawing/2014/main" id="{C3AFDC10-77B9-CB5F-AA3C-F31C8FB8F372}"/>
              </a:ext>
            </a:extLst>
          </p:cNvPr>
          <p:cNvSpPr txBox="1">
            <a:spLocks noGrp="1"/>
          </p:cNvSpPr>
          <p:nvPr/>
        </p:nvSpPr>
        <p:spPr>
          <a:xfrm>
            <a:off x="6103973" y="147456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Minutas de Reunión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4" name="Google Shape;1087;p10">
            <a:extLst>
              <a:ext uri="{FF2B5EF4-FFF2-40B4-BE49-F238E27FC236}">
                <a16:creationId xmlns:a16="http://schemas.microsoft.com/office/drawing/2014/main" id="{C9708A02-64E6-4A31-4861-9025D26DF15D}"/>
              </a:ext>
            </a:extLst>
          </p:cNvPr>
          <p:cNvSpPr txBox="1">
            <a:spLocks noGrp="1"/>
          </p:cNvSpPr>
          <p:nvPr/>
        </p:nvSpPr>
        <p:spPr>
          <a:xfrm>
            <a:off x="6103973" y="2092163"/>
            <a:ext cx="2060134" cy="64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/>
            <a:r>
              <a:rPr lang="es-ES" sz="1200" dirty="0"/>
              <a:t>Registros escrito o resúmenes de lo que se habla cada reunión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5" name="Google Shape;1088;p10">
            <a:extLst>
              <a:ext uri="{FF2B5EF4-FFF2-40B4-BE49-F238E27FC236}">
                <a16:creationId xmlns:a16="http://schemas.microsoft.com/office/drawing/2014/main" id="{3601CEAF-AD30-CDAB-8348-BD62C2168979}"/>
              </a:ext>
            </a:extLst>
          </p:cNvPr>
          <p:cNvSpPr txBox="1">
            <a:spLocks noGrp="1"/>
          </p:cNvSpPr>
          <p:nvPr/>
        </p:nvSpPr>
        <p:spPr>
          <a:xfrm>
            <a:off x="832644" y="3307156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Plan de Riesgos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6" name="Google Shape;1089;p10">
            <a:extLst>
              <a:ext uri="{FF2B5EF4-FFF2-40B4-BE49-F238E27FC236}">
                <a16:creationId xmlns:a16="http://schemas.microsoft.com/office/drawing/2014/main" id="{8BB3E4A2-4530-613F-D816-71CFCA2EE163}"/>
              </a:ext>
            </a:extLst>
          </p:cNvPr>
          <p:cNvSpPr txBox="1">
            <a:spLocks noGrp="1"/>
          </p:cNvSpPr>
          <p:nvPr/>
        </p:nvSpPr>
        <p:spPr>
          <a:xfrm>
            <a:off x="6103973" y="3373613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b="1" dirty="0">
                <a:solidFill>
                  <a:schemeClr val="dk1"/>
                </a:solidFill>
                <a:latin typeface="Sora"/>
                <a:cs typeface="Sora"/>
              </a:rPr>
              <a:t>Sprint Backlog</a:t>
            </a:r>
            <a:endParaRPr b="1" dirty="0">
              <a:solidFill>
                <a:schemeClr val="dk1"/>
              </a:solidFill>
              <a:latin typeface="Sora"/>
              <a:cs typeface="Sora"/>
            </a:endParaRPr>
          </a:p>
        </p:txBody>
      </p:sp>
      <p:sp>
        <p:nvSpPr>
          <p:cNvPr id="37" name="Google Shape;1090;p10">
            <a:extLst>
              <a:ext uri="{FF2B5EF4-FFF2-40B4-BE49-F238E27FC236}">
                <a16:creationId xmlns:a16="http://schemas.microsoft.com/office/drawing/2014/main" id="{45D072F7-C5F1-200E-2933-1EEB758028AD}"/>
              </a:ext>
            </a:extLst>
          </p:cNvPr>
          <p:cNvSpPr txBox="1">
            <a:spLocks noGrp="1"/>
          </p:cNvSpPr>
          <p:nvPr/>
        </p:nvSpPr>
        <p:spPr>
          <a:xfrm>
            <a:off x="6103973" y="4007968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/>
            <a:r>
              <a:rPr lang="es-ES" sz="1200" dirty="0">
                <a:latin typeface="Roboto"/>
                <a:ea typeface="Roboto"/>
                <a:cs typeface="Roboto"/>
              </a:rPr>
              <a:t>Historias de usuario priorizadas por sprint</a:t>
            </a:r>
            <a:endParaRPr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714A83-E3FF-5D7F-2D28-62AEE5DD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56" y="3536388"/>
            <a:ext cx="650030" cy="6500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BF95BC-EDD0-82B1-0283-987D69D1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011" y="1766058"/>
            <a:ext cx="650031" cy="6500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11D8BA-16F7-9E5F-8242-5D9E752BD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078" y="1738410"/>
            <a:ext cx="650031" cy="6500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23BD5F-3E60-D52F-00E7-5C849C6B6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699" y="3547940"/>
            <a:ext cx="650031" cy="6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2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73574E34-6281-D836-2B00-D590BEF5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3A216CA8-4894-9315-E457-DDB6953B0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Cronograma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6AA8CAE7-BBF4-7852-0AE5-3B0791984F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5127B727-B787-0C18-8430-F026C8A0E530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47D32CC-0ED3-4C99-15E8-798F23A4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6" y="1083976"/>
            <a:ext cx="4499967" cy="29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>
            <a:spLocks noGrp="1"/>
          </p:cNvSpPr>
          <p:nvPr>
            <p:ph type="title"/>
          </p:nvPr>
        </p:nvSpPr>
        <p:spPr>
          <a:xfrm>
            <a:off x="720000" y="2951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Cronograma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AA5EAB-CE2B-52C2-D3C1-7DEF6130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93" y="1431561"/>
            <a:ext cx="7636614" cy="3117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79B1602D-AEF7-1EA8-ECF9-0D93B2B6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F8B53EF9-97D7-9862-BBAE-C33846570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7FFFAF0A-A12A-3FD0-B3B1-DA92518FB4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2BD23149-0DBD-7D06-3451-297B87129495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6780CDE-732D-627F-D2CA-616EC01F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3" y="1046501"/>
            <a:ext cx="4594813" cy="30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180E9F13-A7E7-41BD-2504-30260A15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>
            <a:extLst>
              <a:ext uri="{FF2B5EF4-FFF2-40B4-BE49-F238E27FC236}">
                <a16:creationId xmlns:a16="http://schemas.microsoft.com/office/drawing/2014/main" id="{EC83E20E-2919-1FC4-B57A-66D68F1928D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40999" y="1688200"/>
            <a:ext cx="1841709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Nicolás Caviedes</a:t>
            </a:r>
            <a:endParaRPr dirty="0"/>
          </a:p>
        </p:txBody>
      </p:sp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AEF8682A-BF34-DFBB-3126-7B67A6393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97" name="Google Shape;297;p34">
            <a:extLst>
              <a:ext uri="{FF2B5EF4-FFF2-40B4-BE49-F238E27FC236}">
                <a16:creationId xmlns:a16="http://schemas.microsoft.com/office/drawing/2014/main" id="{063872A5-A0D2-8485-C17A-DA63A9D934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0999" y="2471925"/>
            <a:ext cx="1841709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“Cumplir con los objetivos planteados, asegurando un resultado sólido y un rendimiento que represente fielmente lo aprendido durante la carrera.</a:t>
            </a:r>
            <a:endParaRPr dirty="0"/>
          </a:p>
        </p:txBody>
      </p:sp>
      <p:sp>
        <p:nvSpPr>
          <p:cNvPr id="16" name="Google Shape;293;p34">
            <a:extLst>
              <a:ext uri="{FF2B5EF4-FFF2-40B4-BE49-F238E27FC236}">
                <a16:creationId xmlns:a16="http://schemas.microsoft.com/office/drawing/2014/main" id="{481875EC-EFFA-E848-7A20-F212551B692C}"/>
              </a:ext>
            </a:extLst>
          </p:cNvPr>
          <p:cNvSpPr txBox="1">
            <a:spLocks/>
          </p:cNvSpPr>
          <p:nvPr/>
        </p:nvSpPr>
        <p:spPr>
          <a:xfrm>
            <a:off x="2550741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 dirty="0"/>
              <a:t>Sergio</a:t>
            </a:r>
          </a:p>
          <a:p>
            <a:pPr marL="0" indent="0"/>
            <a:r>
              <a:rPr lang="es-MX" dirty="0"/>
              <a:t>Plaza</a:t>
            </a:r>
          </a:p>
        </p:txBody>
      </p:sp>
      <p:sp>
        <p:nvSpPr>
          <p:cNvPr id="17" name="Google Shape;297;p34">
            <a:extLst>
              <a:ext uri="{FF2B5EF4-FFF2-40B4-BE49-F238E27FC236}">
                <a16:creationId xmlns:a16="http://schemas.microsoft.com/office/drawing/2014/main" id="{948BDE4F-7490-C391-6E45-C9B607F6CFAC}"/>
              </a:ext>
            </a:extLst>
          </p:cNvPr>
          <p:cNvSpPr txBox="1">
            <a:spLocks/>
          </p:cNvSpPr>
          <p:nvPr/>
        </p:nvSpPr>
        <p:spPr>
          <a:xfrm>
            <a:off x="2550741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ES" dirty="0"/>
              <a:t>“Fortalecer mis habilidades técnicas aplicando un </a:t>
            </a:r>
            <a:r>
              <a:rPr lang="es-ES" dirty="0" err="1"/>
              <a:t>stack</a:t>
            </a:r>
            <a:r>
              <a:rPr lang="es-ES" dirty="0"/>
              <a:t> real de mercado y consolidando la experiencia adquirida en el desarrollo de soluciones innovadoras.”</a:t>
            </a:r>
          </a:p>
        </p:txBody>
      </p:sp>
      <p:sp>
        <p:nvSpPr>
          <p:cNvPr id="18" name="Google Shape;293;p34">
            <a:extLst>
              <a:ext uri="{FF2B5EF4-FFF2-40B4-BE49-F238E27FC236}">
                <a16:creationId xmlns:a16="http://schemas.microsoft.com/office/drawing/2014/main" id="{35CF08E8-844A-EBB4-A870-9B4803D7391B}"/>
              </a:ext>
            </a:extLst>
          </p:cNvPr>
          <p:cNvSpPr txBox="1">
            <a:spLocks/>
          </p:cNvSpPr>
          <p:nvPr/>
        </p:nvSpPr>
        <p:spPr>
          <a:xfrm>
            <a:off x="4706016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 dirty="0" err="1"/>
              <a:t>Yojan</a:t>
            </a:r>
            <a:endParaRPr lang="es-MX" dirty="0"/>
          </a:p>
          <a:p>
            <a:pPr marL="0" indent="0"/>
            <a:r>
              <a:rPr lang="es-MX" dirty="0"/>
              <a:t>Cortes</a:t>
            </a:r>
          </a:p>
        </p:txBody>
      </p:sp>
      <p:sp>
        <p:nvSpPr>
          <p:cNvPr id="19" name="Google Shape;297;p34">
            <a:extLst>
              <a:ext uri="{FF2B5EF4-FFF2-40B4-BE49-F238E27FC236}">
                <a16:creationId xmlns:a16="http://schemas.microsoft.com/office/drawing/2014/main" id="{FFA6620E-08B6-63AE-4B6E-1252D06840A5}"/>
              </a:ext>
            </a:extLst>
          </p:cNvPr>
          <p:cNvSpPr txBox="1">
            <a:spLocks/>
          </p:cNvSpPr>
          <p:nvPr/>
        </p:nvSpPr>
        <p:spPr>
          <a:xfrm>
            <a:off x="4706016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ES" dirty="0"/>
              <a:t>“Enriquecer mi aprendizaje participando en la documentación y validación del proyecto como parte de un equipo multidisciplinario.”</a:t>
            </a:r>
          </a:p>
        </p:txBody>
      </p:sp>
      <p:sp>
        <p:nvSpPr>
          <p:cNvPr id="20" name="Google Shape;293;p34">
            <a:extLst>
              <a:ext uri="{FF2B5EF4-FFF2-40B4-BE49-F238E27FC236}">
                <a16:creationId xmlns:a16="http://schemas.microsoft.com/office/drawing/2014/main" id="{BA51D37A-E7F8-9319-66E1-9C9606F65946}"/>
              </a:ext>
            </a:extLst>
          </p:cNvPr>
          <p:cNvSpPr txBox="1">
            <a:spLocks/>
          </p:cNvSpPr>
          <p:nvPr/>
        </p:nvSpPr>
        <p:spPr>
          <a:xfrm>
            <a:off x="6861292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 dirty="0"/>
              <a:t>Néstor</a:t>
            </a:r>
          </a:p>
          <a:p>
            <a:pPr marL="0" indent="0"/>
            <a:r>
              <a:rPr lang="es-MX" dirty="0"/>
              <a:t>Barrera</a:t>
            </a:r>
          </a:p>
        </p:txBody>
      </p:sp>
      <p:sp>
        <p:nvSpPr>
          <p:cNvPr id="21" name="Google Shape;297;p34">
            <a:extLst>
              <a:ext uri="{FF2B5EF4-FFF2-40B4-BE49-F238E27FC236}">
                <a16:creationId xmlns:a16="http://schemas.microsoft.com/office/drawing/2014/main" id="{44F4A3A0-E9F8-8F7F-FF49-398FFA87BDDA}"/>
              </a:ext>
            </a:extLst>
          </p:cNvPr>
          <p:cNvSpPr txBox="1">
            <a:spLocks/>
          </p:cNvSpPr>
          <p:nvPr/>
        </p:nvSpPr>
        <p:spPr>
          <a:xfrm>
            <a:off x="6861292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ES" dirty="0"/>
              <a:t>“Aumentar mi experiencia práctica aportando en tareas de soporte y control, reforzando la importancia del trabajo colaborativo.”</a:t>
            </a:r>
          </a:p>
        </p:txBody>
      </p:sp>
    </p:spTree>
    <p:extLst>
      <p:ext uri="{BB962C8B-B14F-4D97-AF65-F5344CB8AC3E}">
        <p14:creationId xmlns:p14="http://schemas.microsoft.com/office/powerpoint/2010/main" val="318146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32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0A0EA89-294C-8E56-83D3-CF9E2A7D8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5" y="416914"/>
            <a:ext cx="4329655" cy="4309672"/>
          </a:xfrm>
          <a:prstGeom prst="rect">
            <a:avLst/>
          </a:prstGeom>
        </p:spPr>
      </p:pic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78" name="Google Shape;278;p32"/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347184" y="1333425"/>
            <a:ext cx="3665960" cy="3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ES" sz="1400" dirty="0"/>
              <a:t>El alcance inicial del proyecto está dirigido a </a:t>
            </a:r>
            <a:r>
              <a:rPr lang="es-ES" sz="1400" b="1" dirty="0"/>
              <a:t>negocios del rubro nocturno</a:t>
            </a:r>
            <a:r>
              <a:rPr lang="es-ES" sz="1400" dirty="0"/>
              <a:t>, donde la variabilidad en el consumo y la necesidad de controlar el stock son más críticas: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400" b="1" dirty="0"/>
              <a:t>Pubs y bares</a:t>
            </a:r>
            <a:r>
              <a:rPr lang="es-ES" sz="1400" dirty="0"/>
              <a:t>.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400" b="1" dirty="0"/>
              <a:t>Restobares</a:t>
            </a:r>
            <a:r>
              <a:rPr lang="es-ES" sz="1400" dirty="0"/>
              <a:t>.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400" b="1" dirty="0"/>
              <a:t>Discotecas</a:t>
            </a:r>
            <a:r>
              <a:rPr lang="es-ES" sz="1400" dirty="0"/>
              <a:t>.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s-ES" sz="1400" dirty="0"/>
          </a:p>
          <a:p>
            <a:pPr marL="0" indent="0" algn="just">
              <a:buNone/>
            </a:pPr>
            <a:r>
              <a:rPr lang="es-ES" sz="1400" dirty="0"/>
              <a:t>Hemos definido este segmento como punto de partida porque representa un entorno con </a:t>
            </a:r>
            <a:r>
              <a:rPr lang="es-ES" sz="1400" b="1" dirty="0"/>
              <a:t>alta demanda</a:t>
            </a:r>
            <a:r>
              <a:rPr lang="es-ES" sz="1400" dirty="0"/>
              <a:t>, </a:t>
            </a:r>
            <a:r>
              <a:rPr lang="es-ES" sz="1400" b="1" dirty="0"/>
              <a:t>riesgo económico y</a:t>
            </a:r>
            <a:r>
              <a:rPr lang="es-ES" sz="1400" dirty="0"/>
              <a:t> </a:t>
            </a:r>
            <a:r>
              <a:rPr lang="es-ES" sz="1400" b="1" dirty="0"/>
              <a:t>necesidades claras de predicción y control de inventario</a:t>
            </a:r>
            <a:r>
              <a:rPr lang="es-ES" sz="1400" dirty="0"/>
              <a:t>.</a:t>
            </a:r>
            <a:endParaRPr lang="es-ES" sz="1400" dirty="0">
              <a:solidFill>
                <a:schemeClr val="dk1"/>
              </a:solidFill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cxnSp>
        <p:nvCxnSpPr>
          <p:cNvPr id="271" name="Google Shape;271;p31"/>
          <p:cNvCxnSpPr/>
          <p:nvPr/>
        </p:nvCxnSpPr>
        <p:spPr>
          <a:xfrm flipH="1">
            <a:off x="4399293" y="1620825"/>
            <a:ext cx="8700" cy="278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4EF76D5-4AEC-2980-21CA-75705C6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2" y="1869375"/>
            <a:ext cx="40576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70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0A24DE18-DBEB-01A0-34E9-C505A491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A07ABE-8427-D4C3-D056-C10018A5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6" y="489737"/>
            <a:ext cx="4150364" cy="4117425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265198FE-69FB-FF91-BC33-4871DB34D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303FABCF-2708-1410-7A03-DA3CA879DA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B63F91A3-962B-9169-8336-29060981E87F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726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5F4F767-475A-70C0-70B2-8BD22100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9F98CF16-5724-1FD7-ED90-FF698F8D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58" y="1745541"/>
            <a:ext cx="662302" cy="6623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FB58F4-E25A-CED6-9AEA-8FBCD156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17" y="1746980"/>
            <a:ext cx="662303" cy="6623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A85292-6BBB-AD7A-659F-F4465BC2B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932" y="1717358"/>
            <a:ext cx="662303" cy="662303"/>
          </a:xfrm>
          <a:prstGeom prst="rect">
            <a:avLst/>
          </a:prstGeom>
        </p:spPr>
      </p:pic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A24CEB21-C48A-1318-4065-98FDEA0C2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12" y="31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97" name="Google Shape;297;p34">
            <a:extLst>
              <a:ext uri="{FF2B5EF4-FFF2-40B4-BE49-F238E27FC236}">
                <a16:creationId xmlns:a16="http://schemas.microsoft.com/office/drawing/2014/main" id="{514204F3-D71D-4ABF-DE28-42EAC8D2B2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9848" y="2509076"/>
            <a:ext cx="1588473" cy="145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PYMEs y empresas de eventos enfrentan </a:t>
            </a:r>
            <a:r>
              <a:rPr lang="en" b="1" dirty="0"/>
              <a:t>pérdidas constantes de control en inventario y recursos.</a:t>
            </a:r>
            <a:endParaRPr b="1" dirty="0"/>
          </a:p>
        </p:txBody>
      </p:sp>
      <p:sp>
        <p:nvSpPr>
          <p:cNvPr id="298" name="Google Shape;298;p34">
            <a:extLst>
              <a:ext uri="{FF2B5EF4-FFF2-40B4-BE49-F238E27FC236}">
                <a16:creationId xmlns:a16="http://schemas.microsoft.com/office/drawing/2014/main" id="{87DF08F8-FA87-A32F-CCC8-2F6FFD60E5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792562" y="2519214"/>
            <a:ext cx="1588466" cy="1446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ES" b="1" dirty="0"/>
              <a:t>No hay trazabilidad clara </a:t>
            </a:r>
            <a:r>
              <a:rPr lang="es-ES" dirty="0"/>
              <a:t> de productos, ventas o consumos</a:t>
            </a:r>
            <a:r>
              <a:rPr lang="es-ES" b="1" dirty="0"/>
              <a:t>.</a:t>
            </a:r>
          </a:p>
        </p:txBody>
      </p:sp>
      <p:sp>
        <p:nvSpPr>
          <p:cNvPr id="2" name="Google Shape;296;p34">
            <a:extLst>
              <a:ext uri="{FF2B5EF4-FFF2-40B4-BE49-F238E27FC236}">
                <a16:creationId xmlns:a16="http://schemas.microsoft.com/office/drawing/2014/main" id="{BEB556F9-DABF-5238-60CF-DA2B2C0D4291}"/>
              </a:ext>
            </a:extLst>
          </p:cNvPr>
          <p:cNvSpPr txBox="1">
            <a:spLocks/>
          </p:cNvSpPr>
          <p:nvPr/>
        </p:nvSpPr>
        <p:spPr>
          <a:xfrm>
            <a:off x="2795902" y="920553"/>
            <a:ext cx="3552196" cy="50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sz="35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s-MX" sz="2000" i="1" dirty="0"/>
              <a:t>¿Por qué este proyecto?</a:t>
            </a:r>
            <a:endParaRPr lang="es-MX" i="1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3DB5E2D-F272-97CF-D3DC-AA9FBE9BD1EF}"/>
              </a:ext>
            </a:extLst>
          </p:cNvPr>
          <p:cNvGrpSpPr/>
          <p:nvPr/>
        </p:nvGrpSpPr>
        <p:grpSpPr>
          <a:xfrm>
            <a:off x="4625269" y="1717358"/>
            <a:ext cx="1588466" cy="2248326"/>
            <a:chOff x="4625269" y="1717358"/>
            <a:chExt cx="1588466" cy="2248326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C5E425B-8984-5002-AAEB-1E5C0512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8102" y="1717358"/>
              <a:ext cx="662302" cy="662302"/>
            </a:xfrm>
            <a:prstGeom prst="rect">
              <a:avLst/>
            </a:prstGeom>
          </p:spPr>
        </p:pic>
        <p:sp>
          <p:nvSpPr>
            <p:cNvPr id="4" name="Google Shape;298;p34">
              <a:extLst>
                <a:ext uri="{FF2B5EF4-FFF2-40B4-BE49-F238E27FC236}">
                  <a16:creationId xmlns:a16="http://schemas.microsoft.com/office/drawing/2014/main" id="{4923A420-72AE-232A-9B63-875DB8C08507}"/>
                </a:ext>
              </a:extLst>
            </p:cNvPr>
            <p:cNvSpPr txBox="1">
              <a:spLocks/>
            </p:cNvSpPr>
            <p:nvPr/>
          </p:nvSpPr>
          <p:spPr>
            <a:xfrm>
              <a:off x="4625269" y="2553289"/>
              <a:ext cx="1588466" cy="1412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None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/>
              <a:r>
                <a:rPr lang="es-ES" dirty="0"/>
                <a:t>Las decisiones se toman con datos incompletos o atrasados.</a:t>
              </a:r>
            </a:p>
            <a:p>
              <a:pPr marL="0" indent="0"/>
              <a:endParaRPr lang="es-ES" b="1" dirty="0"/>
            </a:p>
          </p:txBody>
        </p:sp>
      </p:grpSp>
      <p:sp>
        <p:nvSpPr>
          <p:cNvPr id="8" name="Google Shape;298;p34">
            <a:extLst>
              <a:ext uri="{FF2B5EF4-FFF2-40B4-BE49-F238E27FC236}">
                <a16:creationId xmlns:a16="http://schemas.microsoft.com/office/drawing/2014/main" id="{95A8E512-A2A7-F14C-663E-BFB025BC53DD}"/>
              </a:ext>
            </a:extLst>
          </p:cNvPr>
          <p:cNvSpPr txBox="1">
            <a:spLocks/>
          </p:cNvSpPr>
          <p:nvPr/>
        </p:nvSpPr>
        <p:spPr>
          <a:xfrm>
            <a:off x="6457976" y="2553289"/>
            <a:ext cx="1588466" cy="141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ES" dirty="0"/>
              <a:t>Falta de </a:t>
            </a:r>
            <a:r>
              <a:rPr lang="es-ES" b="1" dirty="0"/>
              <a:t>información centralizada y en tiempo real</a:t>
            </a:r>
            <a:r>
              <a:rPr lang="es-ES" dirty="0"/>
              <a:t> → genera errores humanos y costos ocultos.</a:t>
            </a:r>
          </a:p>
        </p:txBody>
      </p:sp>
      <p:sp>
        <p:nvSpPr>
          <p:cNvPr id="9" name="Google Shape;298;p34">
            <a:extLst>
              <a:ext uri="{FF2B5EF4-FFF2-40B4-BE49-F238E27FC236}">
                <a16:creationId xmlns:a16="http://schemas.microsoft.com/office/drawing/2014/main" id="{2BA60186-EA05-BCA1-5E3D-9BAE8E975A3C}"/>
              </a:ext>
            </a:extLst>
          </p:cNvPr>
          <p:cNvSpPr txBox="1">
            <a:spLocks/>
          </p:cNvSpPr>
          <p:nvPr/>
        </p:nvSpPr>
        <p:spPr>
          <a:xfrm>
            <a:off x="1278715" y="4256576"/>
            <a:ext cx="66931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0" algn="l"/>
            <a:r>
              <a:rPr lang="es-ES" dirty="0"/>
              <a:t>Si no se aborda ahora, el problema seguirá generando </a:t>
            </a:r>
            <a:r>
              <a:rPr lang="es-ES" b="1" dirty="0"/>
              <a:t>ineficiencia y pérdida de competitividad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9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build="p"/>
      <p:bldP spid="298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B922BAD3-934F-93D2-0AAD-515435DE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BAF9D4-0777-1DF8-7A52-8933B817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3" y="450091"/>
            <a:ext cx="4196717" cy="4196717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99304BE3-B9E5-E5DF-8CCE-71A7DCCAC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Necesidad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3C38FDAA-0409-2F18-4BE5-225CF87690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B462D07C-7FF4-453C-4D91-A3CE5E9CA6FA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763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65A35B7F-F413-D47C-C318-9CB165BA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77677F0-8900-13E3-340E-1056BF96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25" y="1748854"/>
            <a:ext cx="894412" cy="8944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891332-7FFD-EA39-A754-E8C3DC64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63" y="1748854"/>
            <a:ext cx="894412" cy="894412"/>
          </a:xfrm>
          <a:prstGeom prst="rect">
            <a:avLst/>
          </a:prstGeom>
        </p:spPr>
      </p:pic>
      <p:sp>
        <p:nvSpPr>
          <p:cNvPr id="294" name="Google Shape;294;p34">
            <a:extLst>
              <a:ext uri="{FF2B5EF4-FFF2-40B4-BE49-F238E27FC236}">
                <a16:creationId xmlns:a16="http://schemas.microsoft.com/office/drawing/2014/main" id="{FDC921CD-48A6-48D7-673F-43A2B5A4F5A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047761" y="2706661"/>
            <a:ext cx="2996138" cy="1791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600" b="0" dirty="0"/>
              <a:t>El mercado nocturno requiere soluciones tecnológicas que les den </a:t>
            </a:r>
            <a:r>
              <a:rPr lang="es-ES" sz="1600" dirty="0"/>
              <a:t>predicciones confiables y trazabilidad completa de insumos</a:t>
            </a:r>
            <a:r>
              <a:rPr lang="es-ES" sz="1600" b="0" dirty="0"/>
              <a:t>.</a:t>
            </a:r>
          </a:p>
        </p:txBody>
      </p:sp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F89DE280-B9CD-55CC-26C9-863F00654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574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Necesidad</a:t>
            </a:r>
            <a:endParaRPr dirty="0"/>
          </a:p>
        </p:txBody>
      </p:sp>
      <p:sp>
        <p:nvSpPr>
          <p:cNvPr id="15" name="Google Shape;294;p34">
            <a:extLst>
              <a:ext uri="{FF2B5EF4-FFF2-40B4-BE49-F238E27FC236}">
                <a16:creationId xmlns:a16="http://schemas.microsoft.com/office/drawing/2014/main" id="{7D6A3568-4A06-960B-B98F-0A9A34F679E9}"/>
              </a:ext>
            </a:extLst>
          </p:cNvPr>
          <p:cNvSpPr txBox="1">
            <a:spLocks/>
          </p:cNvSpPr>
          <p:nvPr/>
        </p:nvSpPr>
        <p:spPr>
          <a:xfrm>
            <a:off x="5100101" y="2706661"/>
            <a:ext cx="2996138" cy="179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ES" sz="1600" b="0" dirty="0"/>
              <a:t>De esta forma pueden </a:t>
            </a:r>
            <a:r>
              <a:rPr lang="es-ES" sz="1600" dirty="0"/>
              <a:t>optimizar recursos, maximizar ganancias y mantenerse competitivos en un entorno cada vez más exigente</a:t>
            </a:r>
            <a:r>
              <a:rPr lang="es-ES" sz="16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1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build="p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03FD09AD-298B-05C3-C717-A04FF620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5ECF069-D63A-64C3-AA45-E583D766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6" y="447048"/>
            <a:ext cx="4316854" cy="4249403"/>
          </a:xfrm>
          <a:prstGeom prst="rect">
            <a:avLst/>
          </a:prstGeom>
        </p:spPr>
      </p:pic>
      <p:sp>
        <p:nvSpPr>
          <p:cNvPr id="276" name="Google Shape;276;p32">
            <a:extLst>
              <a:ext uri="{FF2B5EF4-FFF2-40B4-BE49-F238E27FC236}">
                <a16:creationId xmlns:a16="http://schemas.microsoft.com/office/drawing/2014/main" id="{F9BAB11D-2233-9137-EBCB-09030D923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277" name="Google Shape;277;p32">
            <a:extLst>
              <a:ext uri="{FF2B5EF4-FFF2-40B4-BE49-F238E27FC236}">
                <a16:creationId xmlns:a16="http://schemas.microsoft.com/office/drawing/2014/main" id="{DEE4B5EB-2053-5603-2F89-1217B5F537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8" name="Google Shape;278;p32">
            <a:extLst>
              <a:ext uri="{FF2B5EF4-FFF2-40B4-BE49-F238E27FC236}">
                <a16:creationId xmlns:a16="http://schemas.microsoft.com/office/drawing/2014/main" id="{6427E7F6-4CAE-DD23-CE37-3E5AB1F55CF8}"/>
              </a:ext>
            </a:extLst>
          </p:cNvPr>
          <p:cNvCxnSpPr>
            <a:stCxn id="277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3175055"/>
      </p:ext>
    </p:extLst>
  </p:cSld>
  <p:clrMapOvr>
    <a:masterClrMapping/>
  </p:clrMapOvr>
</p:sld>
</file>

<file path=ppt/theme/theme1.xml><?xml version="1.0" encoding="utf-8"?>
<a:theme xmlns:a="http://schemas.openxmlformats.org/drawingml/2006/main" name="Grainy Gradients Business Plan by Slidesgo">
  <a:themeElements>
    <a:clrScheme name="Simple Light">
      <a:dk1>
        <a:srgbClr val="292929"/>
      </a:dk1>
      <a:lt1>
        <a:srgbClr val="F8F3FF"/>
      </a:lt1>
      <a:dk2>
        <a:srgbClr val="D1DCD0"/>
      </a:dk2>
      <a:lt2>
        <a:srgbClr val="B1D2D5"/>
      </a:lt2>
      <a:accent1>
        <a:srgbClr val="98ADDA"/>
      </a:accent1>
      <a:accent2>
        <a:srgbClr val="C8B6DD"/>
      </a:accent2>
      <a:accent3>
        <a:srgbClr val="FDCAB5"/>
      </a:accent3>
      <a:accent4>
        <a:srgbClr val="ECE4BA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831</Words>
  <Application>Microsoft Office PowerPoint</Application>
  <PresentationFormat>Presentación en pantalla (16:9)</PresentationFormat>
  <Paragraphs>175</Paragraphs>
  <Slides>29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Roboto</vt:lpstr>
      <vt:lpstr>Bebas Neue</vt:lpstr>
      <vt:lpstr>Alfa Slab One</vt:lpstr>
      <vt:lpstr>Sora</vt:lpstr>
      <vt:lpstr>Courier New</vt:lpstr>
      <vt:lpstr>Arial</vt:lpstr>
      <vt:lpstr>Grainy Gradients Business Plan by Slidesgo</vt:lpstr>
      <vt:lpstr>Stockify</vt:lpstr>
      <vt:lpstr>Tabla de Contenido:</vt:lpstr>
      <vt:lpstr>Contexto</vt:lpstr>
      <vt:lpstr>Contexto</vt:lpstr>
      <vt:lpstr>Problema</vt:lpstr>
      <vt:lpstr>Problema</vt:lpstr>
      <vt:lpstr>Necesidad</vt:lpstr>
      <vt:lpstr>Necesidad</vt:lpstr>
      <vt:lpstr>Solución</vt:lpstr>
      <vt:lpstr>Solución</vt:lpstr>
      <vt:lpstr>Requisitos</vt:lpstr>
      <vt:lpstr>Requisitos Funcionales (RF)</vt:lpstr>
      <vt:lpstr>Requisitos No Funcionales (RNF)</vt:lpstr>
      <vt:lpstr>Arquitectura</vt:lpstr>
      <vt:lpstr>Arquitectura</vt:lpstr>
      <vt:lpstr>Metodología</vt:lpstr>
      <vt:lpstr>Metodología</vt:lpstr>
      <vt:lpstr>Roles</vt:lpstr>
      <vt:lpstr>Roles</vt:lpstr>
      <vt:lpstr>Sprints</vt:lpstr>
      <vt:lpstr>00</vt:lpstr>
      <vt:lpstr>Evidencias</vt:lpstr>
      <vt:lpstr>Evidencias</vt:lpstr>
      <vt:lpstr>Evidencias</vt:lpstr>
      <vt:lpstr>Cronograma</vt:lpstr>
      <vt:lpstr>Cronograma</vt:lpstr>
      <vt:lpstr>Conclusiones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Nicolas Caviedes</cp:lastModifiedBy>
  <cp:revision>11</cp:revision>
  <dcterms:modified xsi:type="dcterms:W3CDTF">2025-09-02T22:23:46Z</dcterms:modified>
</cp:coreProperties>
</file>